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7" r:id="rId3"/>
    <p:sldId id="258" r:id="rId4"/>
    <p:sldId id="259" r:id="rId5"/>
    <p:sldId id="271" r:id="rId6"/>
    <p:sldId id="260" r:id="rId7"/>
    <p:sldId id="266" r:id="rId8"/>
    <p:sldId id="261" r:id="rId9"/>
    <p:sldId id="262" r:id="rId10"/>
    <p:sldId id="263" r:id="rId11"/>
    <p:sldId id="272" r:id="rId12"/>
    <p:sldId id="267" r:id="rId13"/>
    <p:sldId id="268" r:id="rId14"/>
    <p:sldId id="269" r:id="rId15"/>
    <p:sldId id="270" r:id="rId16"/>
    <p:sldId id="273" r:id="rId17"/>
    <p:sldId id="274" r:id="rId18"/>
    <p:sldId id="275" r:id="rId19"/>
    <p:sldId id="276" r:id="rId20"/>
    <p:sldId id="277" r:id="rId21"/>
    <p:sldId id="27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26CBF3-98AB-4164-8CB3-37D711DC7C92}" type="datetimeFigureOut">
              <a:rPr lang="en-US" smtClean="0"/>
              <a:pPr/>
              <a:t>9/28/2012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E544AC-85E0-4C7E-81F2-1DD7B3E6ACC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3E544AC-85E0-4C7E-81F2-1DD7B3E6ACC9}"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3E544AC-85E0-4C7E-81F2-1DD7B3E6ACC9}"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30A63F1-A586-4DD9-8D10-C0BE90DCB2FF}" type="datetimeFigureOut">
              <a:rPr lang="en-US" smtClean="0"/>
              <a:pPr/>
              <a:t>9/28/2012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7A9F72A-59B7-40E4-84FB-65F22BFD4AB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0A63F1-A586-4DD9-8D10-C0BE90DCB2FF}" type="datetimeFigureOut">
              <a:rPr lang="en-US" smtClean="0"/>
              <a:pPr/>
              <a:t>9/28/2012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9F72A-59B7-40E4-84FB-65F22BFD4AB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0A63F1-A586-4DD9-8D10-C0BE90DCB2FF}" type="datetimeFigureOut">
              <a:rPr lang="en-US" smtClean="0"/>
              <a:pPr/>
              <a:t>9/28/2012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9F72A-59B7-40E4-84FB-65F22BFD4AB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0A63F1-A586-4DD9-8D10-C0BE90DCB2FF}" type="datetimeFigureOut">
              <a:rPr lang="en-US" smtClean="0"/>
              <a:pPr/>
              <a:t>9/28/2012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9F72A-59B7-40E4-84FB-65F22BFD4AB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30A63F1-A586-4DD9-8D10-C0BE90DCB2FF}" type="datetimeFigureOut">
              <a:rPr lang="en-US" smtClean="0"/>
              <a:pPr/>
              <a:t>9/28/2012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9F72A-59B7-40E4-84FB-65F22BFD4AB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30A63F1-A586-4DD9-8D10-C0BE90DCB2FF}" type="datetimeFigureOut">
              <a:rPr lang="en-US" smtClean="0"/>
              <a:pPr/>
              <a:t>9/28/2012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A9F72A-59B7-40E4-84FB-65F22BFD4AB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30A63F1-A586-4DD9-8D10-C0BE90DCB2FF}" type="datetimeFigureOut">
              <a:rPr lang="en-US" smtClean="0"/>
              <a:pPr/>
              <a:t>9/28/2012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A9F72A-59B7-40E4-84FB-65F22BFD4AB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30A63F1-A586-4DD9-8D10-C0BE90DCB2FF}" type="datetimeFigureOut">
              <a:rPr lang="en-US" smtClean="0"/>
              <a:pPr/>
              <a:t>9/28/2012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A9F72A-59B7-40E4-84FB-65F22BFD4AB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0A63F1-A586-4DD9-8D10-C0BE90DCB2FF}" type="datetimeFigureOut">
              <a:rPr lang="en-US" smtClean="0"/>
              <a:pPr/>
              <a:t>9/28/2012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A9F72A-59B7-40E4-84FB-65F22BFD4AB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30A63F1-A586-4DD9-8D10-C0BE90DCB2FF}" type="datetimeFigureOut">
              <a:rPr lang="en-US" smtClean="0"/>
              <a:pPr/>
              <a:t>9/28/2012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A9F72A-59B7-40E4-84FB-65F22BFD4AB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30A63F1-A586-4DD9-8D10-C0BE90DCB2FF}" type="datetimeFigureOut">
              <a:rPr lang="en-US" smtClean="0"/>
              <a:pPr/>
              <a:t>9/28/2012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7A9F72A-59B7-40E4-84FB-65F22BFD4AB1}"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30A63F1-A586-4DD9-8D10-C0BE90DCB2FF}" type="datetimeFigureOut">
              <a:rPr lang="en-US" smtClean="0"/>
              <a:pPr/>
              <a:t>9/28/2012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7A9F72A-59B7-40E4-84FB-65F22BFD4AB1}"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youtube.com/watch?v=y1TxLBXx_FQ&amp;feature=related" TargetMode="External"/><Relationship Id="rId2" Type="http://schemas.openxmlformats.org/officeDocument/2006/relationships/hyperlink" Target="http://www.youtube.com/watch?v=7Ktkgeib6l8"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http://www.manatee.k12.fl.us/sites/elementary/samoset/mainideaprac.htm"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hyperlink" Target="http://www.youtube.com/watch?v=h141_qEOGpI" TargetMode="Externa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www.youtube.com/watch?v=W24RyhtX1qA"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7851648" cy="1524000"/>
          </a:xfrm>
        </p:spPr>
        <p:txBody>
          <a:bodyPr anchor="t" anchorCtr="0">
            <a:normAutofit/>
          </a:bodyPr>
          <a:lstStyle/>
          <a:p>
            <a:pPr algn="ctr"/>
            <a:r>
              <a:rPr lang="en-US" sz="3200" dirty="0" smtClean="0">
                <a:latin typeface="Comic Sans MS" pitchFamily="66" charset="0"/>
              </a:rPr>
              <a:t>Inspired</a:t>
            </a:r>
            <a:br>
              <a:rPr lang="en-US" sz="3200" dirty="0" smtClean="0">
                <a:latin typeface="Comic Sans MS" pitchFamily="66" charset="0"/>
              </a:rPr>
            </a:br>
            <a:r>
              <a:rPr lang="en-US" sz="3200" dirty="0" smtClean="0">
                <a:latin typeface="Comic Sans MS" pitchFamily="66" charset="0"/>
              </a:rPr>
              <a:t> by the Sea</a:t>
            </a:r>
            <a:br>
              <a:rPr lang="en-US" sz="3200" dirty="0" smtClean="0">
                <a:latin typeface="Comic Sans MS" pitchFamily="66" charset="0"/>
              </a:rPr>
            </a:br>
            <a:r>
              <a:rPr lang="en-US" sz="2400" dirty="0" smtClean="0">
                <a:latin typeface="Comic Sans MS" pitchFamily="66" charset="0"/>
              </a:rPr>
              <a:t>Day 1</a:t>
            </a:r>
            <a:endParaRPr lang="en-US" sz="3200" dirty="0">
              <a:latin typeface="Comic Sans MS" pitchFamily="66" charset="0"/>
            </a:endParaRPr>
          </a:p>
        </p:txBody>
      </p:sp>
      <p:sp>
        <p:nvSpPr>
          <p:cNvPr id="3" name="Subtitle 2"/>
          <p:cNvSpPr>
            <a:spLocks noGrp="1"/>
          </p:cNvSpPr>
          <p:nvPr>
            <p:ph type="subTitle" idx="1"/>
          </p:nvPr>
        </p:nvSpPr>
        <p:spPr>
          <a:xfrm>
            <a:off x="304800" y="3200400"/>
            <a:ext cx="8382000" cy="1524000"/>
          </a:xfrm>
        </p:spPr>
        <p:txBody>
          <a:bodyPr>
            <a:normAutofit/>
          </a:bodyPr>
          <a:lstStyle/>
          <a:p>
            <a:r>
              <a:rPr lang="en-US" sz="2200" dirty="0" smtClean="0">
                <a:hlinkClick r:id="rId2"/>
              </a:rPr>
              <a:t>http://www.youtube.com/watch?v=7Ktkgeib6l8</a:t>
            </a:r>
            <a:endParaRPr lang="en-US" sz="2200" dirty="0" smtClean="0"/>
          </a:p>
          <a:p>
            <a:endParaRPr lang="en-US" sz="2200" dirty="0" smtClean="0">
              <a:hlinkClick r:id="rId3"/>
            </a:endParaRPr>
          </a:p>
          <a:p>
            <a:r>
              <a:rPr lang="en-US" sz="2200" dirty="0" smtClean="0">
                <a:hlinkClick r:id="rId3"/>
              </a:rPr>
              <a:t>http://www.youtube.com/watch?v=y1TxLBXx_FQ&amp;feature=related</a:t>
            </a:r>
            <a:endParaRPr lang="en-US" sz="2200" dirty="0" smtClean="0"/>
          </a:p>
          <a:p>
            <a:endParaRPr lang="en-US" dirty="0"/>
          </a:p>
        </p:txBody>
      </p:sp>
      <p:sp>
        <p:nvSpPr>
          <p:cNvPr id="5" name="TextBox 4"/>
          <p:cNvSpPr txBox="1"/>
          <p:nvPr/>
        </p:nvSpPr>
        <p:spPr>
          <a:xfrm>
            <a:off x="990600" y="1981200"/>
            <a:ext cx="7239000" cy="1200329"/>
          </a:xfrm>
          <a:prstGeom prst="rect">
            <a:avLst/>
          </a:prstGeom>
          <a:noFill/>
        </p:spPr>
        <p:txBody>
          <a:bodyPr wrap="square" rtlCol="0">
            <a:spAutoFit/>
          </a:bodyPr>
          <a:lstStyle/>
          <a:p>
            <a:r>
              <a:rPr lang="en-US" sz="2400" dirty="0" smtClean="0">
                <a:solidFill>
                  <a:schemeClr val="bg1"/>
                </a:solidFill>
                <a:latin typeface="Comic Sans MS" pitchFamily="66" charset="0"/>
              </a:rPr>
              <a:t>Watch these two videos about the sea. Make a </a:t>
            </a:r>
            <a:endParaRPr lang="en-US" sz="2400" dirty="0" smtClean="0">
              <a:solidFill>
                <a:schemeClr val="bg1"/>
              </a:solidFill>
              <a:latin typeface="Comic Sans MS" pitchFamily="66" charset="0"/>
            </a:endParaRPr>
          </a:p>
          <a:p>
            <a:r>
              <a:rPr lang="en-US" sz="2400" dirty="0" smtClean="0">
                <a:solidFill>
                  <a:schemeClr val="bg1"/>
                </a:solidFill>
                <a:latin typeface="Comic Sans MS" pitchFamily="66" charset="0"/>
              </a:rPr>
              <a:t>T-chart </a:t>
            </a:r>
            <a:r>
              <a:rPr lang="en-US" sz="2400" dirty="0" smtClean="0">
                <a:solidFill>
                  <a:schemeClr val="bg1"/>
                </a:solidFill>
                <a:latin typeface="Comic Sans MS" pitchFamily="66" charset="0"/>
              </a:rPr>
              <a:t>in your reading response notebook. Jot down notes about each video of the sea. </a:t>
            </a:r>
            <a:endParaRPr lang="en-US" sz="2400" dirty="0">
              <a:solidFill>
                <a:schemeClr val="bg1"/>
              </a:solidFill>
              <a:latin typeface="Comic Sans MS" pitchFamily="66" charset="0"/>
            </a:endParaRPr>
          </a:p>
        </p:txBody>
      </p:sp>
      <p:graphicFrame>
        <p:nvGraphicFramePr>
          <p:cNvPr id="7" name="Table 6"/>
          <p:cNvGraphicFramePr>
            <a:graphicFrameLocks noGrp="1"/>
          </p:cNvGraphicFramePr>
          <p:nvPr/>
        </p:nvGraphicFramePr>
        <p:xfrm>
          <a:off x="1219200" y="4495800"/>
          <a:ext cx="6781800" cy="2133600"/>
        </p:xfrm>
        <a:graphic>
          <a:graphicData uri="http://schemas.openxmlformats.org/drawingml/2006/table">
            <a:tbl>
              <a:tblPr firstRow="1" bandRow="1">
                <a:tableStyleId>{5C22544A-7EE6-4342-B048-85BDC9FD1C3A}</a:tableStyleId>
              </a:tblPr>
              <a:tblGrid>
                <a:gridCol w="3390900"/>
                <a:gridCol w="3390900"/>
              </a:tblGrid>
              <a:tr h="675640">
                <a:tc>
                  <a:txBody>
                    <a:bodyPr/>
                    <a:lstStyle/>
                    <a:p>
                      <a:r>
                        <a:rPr lang="en-US" dirty="0" smtClean="0">
                          <a:solidFill>
                            <a:schemeClr val="bg1"/>
                          </a:solidFill>
                          <a:latin typeface="Comic Sans MS" pitchFamily="66" charset="0"/>
                        </a:rPr>
                        <a:t>Video one – calm sea</a:t>
                      </a:r>
                      <a:endParaRPr lang="en-US" dirty="0">
                        <a:solidFill>
                          <a:schemeClr val="bg1"/>
                        </a:solidFill>
                        <a:latin typeface="Comic Sans MS" pitchFamily="66" charset="0"/>
                      </a:endParaRPr>
                    </a:p>
                  </a:txBody>
                  <a:tcPr/>
                </a:tc>
                <a:tc>
                  <a:txBody>
                    <a:bodyPr/>
                    <a:lstStyle/>
                    <a:p>
                      <a:r>
                        <a:rPr lang="en-US" dirty="0" smtClean="0">
                          <a:solidFill>
                            <a:schemeClr val="bg1"/>
                          </a:solidFill>
                          <a:latin typeface="Comic Sans MS" pitchFamily="66" charset="0"/>
                        </a:rPr>
                        <a:t>Video</a:t>
                      </a:r>
                      <a:r>
                        <a:rPr lang="en-US" baseline="0" dirty="0" smtClean="0">
                          <a:solidFill>
                            <a:schemeClr val="bg1"/>
                          </a:solidFill>
                          <a:latin typeface="Comic Sans MS" pitchFamily="66" charset="0"/>
                        </a:rPr>
                        <a:t> two – storm at sea</a:t>
                      </a:r>
                      <a:endParaRPr lang="en-US" dirty="0">
                        <a:solidFill>
                          <a:schemeClr val="bg1"/>
                        </a:solidFill>
                        <a:latin typeface="Comic Sans MS" pitchFamily="66" charset="0"/>
                      </a:endParaRPr>
                    </a:p>
                  </a:txBody>
                  <a:tcPr/>
                </a:tc>
              </a:tr>
              <a:tr h="1457960">
                <a:tc>
                  <a:txBody>
                    <a:bodyPr/>
                    <a:lstStyle/>
                    <a:p>
                      <a:endParaRPr lang="en-US"/>
                    </a:p>
                  </a:txBody>
                  <a:tcPr/>
                </a:tc>
                <a:tc>
                  <a:txBody>
                    <a:bodyPr/>
                    <a:lstStyle/>
                    <a:p>
                      <a:endParaRPr lang="en-US" dirty="0"/>
                    </a:p>
                  </a:txBody>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04088"/>
            <a:ext cx="8534400" cy="1505712"/>
          </a:xfrm>
        </p:spPr>
        <p:txBody>
          <a:bodyPr anchor="t" anchorCtr="0">
            <a:normAutofit fontScale="90000"/>
          </a:bodyPr>
          <a:lstStyle/>
          <a:p>
            <a:r>
              <a:rPr lang="en-US" sz="2400" dirty="0" smtClean="0">
                <a:solidFill>
                  <a:srgbClr val="0070C0"/>
                </a:solidFill>
                <a:latin typeface="Comic Sans MS" pitchFamily="66" charset="0"/>
              </a:rPr>
              <a:t>N  </a:t>
            </a:r>
            <a:r>
              <a:rPr lang="en-US" sz="2400" dirty="0" smtClean="0">
                <a:solidFill>
                  <a:schemeClr val="tx1"/>
                </a:solidFill>
                <a:latin typeface="Comic Sans MS" pitchFamily="66" charset="0"/>
              </a:rPr>
              <a:t>Characters are important in stories. They keep the action moving and they keep the reader interested. </a:t>
            </a:r>
            <a:br>
              <a:rPr lang="en-US" sz="2400" dirty="0" smtClean="0">
                <a:solidFill>
                  <a:schemeClr val="tx1"/>
                </a:solidFill>
                <a:latin typeface="Comic Sans MS" pitchFamily="66" charset="0"/>
              </a:rPr>
            </a:br>
            <a:r>
              <a:rPr lang="en-US" sz="2400" dirty="0" smtClean="0">
                <a:solidFill>
                  <a:schemeClr val="tx1"/>
                </a:solidFill>
                <a:latin typeface="Comic Sans MS" pitchFamily="66" charset="0"/>
              </a:rPr>
              <a:t/>
            </a:r>
            <a:br>
              <a:rPr lang="en-US" sz="2400" dirty="0" smtClean="0">
                <a:solidFill>
                  <a:schemeClr val="tx1"/>
                </a:solidFill>
                <a:latin typeface="Comic Sans MS" pitchFamily="66" charset="0"/>
              </a:rPr>
            </a:br>
            <a:r>
              <a:rPr lang="en-US" sz="2400" dirty="0" smtClean="0">
                <a:solidFill>
                  <a:schemeClr val="tx1"/>
                </a:solidFill>
                <a:latin typeface="Comic Sans MS" pitchFamily="66" charset="0"/>
              </a:rPr>
              <a:t>Most stories have two kinds of characters: </a:t>
            </a:r>
            <a:r>
              <a:rPr lang="en-US" sz="2400" u="sng" dirty="0" smtClean="0">
                <a:solidFill>
                  <a:schemeClr val="tx1"/>
                </a:solidFill>
                <a:latin typeface="Comic Sans MS" pitchFamily="66" charset="0"/>
              </a:rPr>
              <a:t>major and minor</a:t>
            </a:r>
            <a:r>
              <a:rPr lang="en-US" sz="2400" u="sng" dirty="0" smtClean="0">
                <a:solidFill>
                  <a:srgbClr val="0070C0"/>
                </a:solidFill>
                <a:latin typeface="Comic Sans MS" pitchFamily="66" charset="0"/>
              </a:rPr>
              <a:t/>
            </a:r>
            <a:br>
              <a:rPr lang="en-US" sz="2400" u="sng" dirty="0" smtClean="0">
                <a:solidFill>
                  <a:srgbClr val="0070C0"/>
                </a:solidFill>
                <a:latin typeface="Comic Sans MS" pitchFamily="66" charset="0"/>
              </a:rPr>
            </a:br>
            <a:r>
              <a:rPr lang="en-US" sz="2400" dirty="0" smtClean="0">
                <a:solidFill>
                  <a:srgbClr val="0070C0"/>
                </a:solidFill>
                <a:latin typeface="Comic Sans MS" pitchFamily="66" charset="0"/>
              </a:rPr>
              <a:t/>
            </a:r>
            <a:br>
              <a:rPr lang="en-US" sz="2400" dirty="0" smtClean="0">
                <a:solidFill>
                  <a:srgbClr val="0070C0"/>
                </a:solidFill>
                <a:latin typeface="Comic Sans MS" pitchFamily="66" charset="0"/>
              </a:rPr>
            </a:br>
            <a:r>
              <a:rPr lang="en-US" sz="2400" u="sng" dirty="0" smtClean="0">
                <a:solidFill>
                  <a:schemeClr val="tx1"/>
                </a:solidFill>
                <a:latin typeface="Comic Sans MS" pitchFamily="66" charset="0"/>
              </a:rPr>
              <a:t>Major Characters</a:t>
            </a:r>
            <a:br>
              <a:rPr lang="en-US" sz="2400" u="sng" dirty="0" smtClean="0">
                <a:solidFill>
                  <a:schemeClr val="tx1"/>
                </a:solidFill>
                <a:latin typeface="Comic Sans MS" pitchFamily="66" charset="0"/>
              </a:rPr>
            </a:br>
            <a:r>
              <a:rPr lang="en-US" sz="2400" dirty="0" smtClean="0">
                <a:solidFill>
                  <a:schemeClr val="tx1"/>
                </a:solidFill>
                <a:latin typeface="Comic Sans MS" pitchFamily="66" charset="0"/>
              </a:rPr>
              <a:t>  - Characters in the story most often.</a:t>
            </a:r>
            <a:br>
              <a:rPr lang="en-US" sz="2400" dirty="0" smtClean="0">
                <a:solidFill>
                  <a:schemeClr val="tx1"/>
                </a:solidFill>
                <a:latin typeface="Comic Sans MS" pitchFamily="66" charset="0"/>
              </a:rPr>
            </a:br>
            <a:r>
              <a:rPr lang="en-US" sz="2400" dirty="0" smtClean="0">
                <a:solidFill>
                  <a:schemeClr val="tx1"/>
                </a:solidFill>
                <a:latin typeface="Comic Sans MS" pitchFamily="66" charset="0"/>
              </a:rPr>
              <a:t>  - They are very important to the plot.</a:t>
            </a:r>
            <a:br>
              <a:rPr lang="en-US" sz="2400" dirty="0" smtClean="0">
                <a:solidFill>
                  <a:schemeClr val="tx1"/>
                </a:solidFill>
                <a:latin typeface="Comic Sans MS" pitchFamily="66" charset="0"/>
              </a:rPr>
            </a:br>
            <a:r>
              <a:rPr lang="en-US" sz="2400" dirty="0" smtClean="0">
                <a:solidFill>
                  <a:schemeClr val="tx1"/>
                </a:solidFill>
                <a:latin typeface="Comic Sans MS" pitchFamily="66" charset="0"/>
              </a:rPr>
              <a:t>  - Their names are often in the title.</a:t>
            </a:r>
            <a:br>
              <a:rPr lang="en-US" sz="2400" dirty="0" smtClean="0">
                <a:solidFill>
                  <a:schemeClr val="tx1"/>
                </a:solidFill>
                <a:latin typeface="Comic Sans MS" pitchFamily="66" charset="0"/>
              </a:rPr>
            </a:br>
            <a:r>
              <a:rPr lang="en-US" sz="2400" dirty="0" smtClean="0">
                <a:solidFill>
                  <a:schemeClr val="tx1"/>
                </a:solidFill>
                <a:latin typeface="Comic Sans MS" pitchFamily="66" charset="0"/>
              </a:rPr>
              <a:t/>
            </a:r>
            <a:br>
              <a:rPr lang="en-US" sz="2400" dirty="0" smtClean="0">
                <a:solidFill>
                  <a:schemeClr val="tx1"/>
                </a:solidFill>
                <a:latin typeface="Comic Sans MS" pitchFamily="66" charset="0"/>
              </a:rPr>
            </a:br>
            <a:r>
              <a:rPr lang="en-US" sz="2400" u="sng" dirty="0" smtClean="0">
                <a:solidFill>
                  <a:schemeClr val="tx1"/>
                </a:solidFill>
                <a:latin typeface="Comic Sans MS" pitchFamily="66" charset="0"/>
              </a:rPr>
              <a:t>Minor Characters</a:t>
            </a:r>
            <a:br>
              <a:rPr lang="en-US" sz="2400" u="sng" dirty="0" smtClean="0">
                <a:solidFill>
                  <a:schemeClr val="tx1"/>
                </a:solidFill>
                <a:latin typeface="Comic Sans MS" pitchFamily="66" charset="0"/>
              </a:rPr>
            </a:br>
            <a:r>
              <a:rPr lang="en-US" sz="2400" dirty="0" smtClean="0">
                <a:solidFill>
                  <a:schemeClr val="tx1"/>
                </a:solidFill>
                <a:latin typeface="Comic Sans MS" pitchFamily="66" charset="0"/>
              </a:rPr>
              <a:t>- They are not as important to the plot.</a:t>
            </a:r>
            <a:br>
              <a:rPr lang="en-US" sz="2400" dirty="0" smtClean="0">
                <a:solidFill>
                  <a:schemeClr val="tx1"/>
                </a:solidFill>
                <a:latin typeface="Comic Sans MS" pitchFamily="66" charset="0"/>
              </a:rPr>
            </a:br>
            <a:r>
              <a:rPr lang="en-US" sz="2400" dirty="0" smtClean="0">
                <a:solidFill>
                  <a:schemeClr val="tx1"/>
                </a:solidFill>
                <a:latin typeface="Comic Sans MS" pitchFamily="66" charset="0"/>
              </a:rPr>
              <a:t>-They don’t appear in the story as much.</a:t>
            </a:r>
            <a:br>
              <a:rPr lang="en-US" sz="2400" dirty="0" smtClean="0">
                <a:solidFill>
                  <a:schemeClr val="tx1"/>
                </a:solidFill>
                <a:latin typeface="Comic Sans MS" pitchFamily="66" charset="0"/>
              </a:rPr>
            </a:br>
            <a:r>
              <a:rPr lang="en-US" sz="2400" dirty="0" smtClean="0">
                <a:solidFill>
                  <a:schemeClr val="tx1"/>
                </a:solidFill>
                <a:latin typeface="Comic Sans MS" pitchFamily="66" charset="0"/>
              </a:rPr>
              <a:t>-You don’t learn as much about a minor character as you do a major character. </a:t>
            </a:r>
            <a:br>
              <a:rPr lang="en-US" sz="2400" dirty="0" smtClean="0">
                <a:solidFill>
                  <a:schemeClr val="tx1"/>
                </a:solidFill>
                <a:latin typeface="Comic Sans MS" pitchFamily="66" charset="0"/>
              </a:rPr>
            </a:br>
            <a:r>
              <a:rPr lang="en-US" sz="2400" u="sng" dirty="0" smtClean="0">
                <a:solidFill>
                  <a:schemeClr val="tx1"/>
                </a:solidFill>
                <a:latin typeface="Comic Sans MS" pitchFamily="66" charset="0"/>
              </a:rPr>
              <a:t/>
            </a:r>
            <a:br>
              <a:rPr lang="en-US" sz="2400" u="sng" dirty="0" smtClean="0">
                <a:solidFill>
                  <a:schemeClr val="tx1"/>
                </a:solidFill>
                <a:latin typeface="Comic Sans MS" pitchFamily="66" charset="0"/>
              </a:rPr>
            </a:br>
            <a:r>
              <a:rPr lang="en-US" sz="2400" u="sng" dirty="0" smtClean="0">
                <a:solidFill>
                  <a:schemeClr val="tx1"/>
                </a:solidFill>
                <a:latin typeface="Comic Sans MS" pitchFamily="66" charset="0"/>
              </a:rPr>
              <a:t> </a:t>
            </a:r>
            <a:r>
              <a:rPr lang="en-US" sz="2400" dirty="0" smtClean="0">
                <a:solidFill>
                  <a:schemeClr val="tx1"/>
                </a:solidFill>
                <a:latin typeface="Comic Sans MS" pitchFamily="66" charset="0"/>
              </a:rPr>
              <a:t>   </a:t>
            </a:r>
            <a:r>
              <a:rPr lang="en-US" sz="2400" u="sng" dirty="0" smtClean="0">
                <a:solidFill>
                  <a:schemeClr val="tx1"/>
                </a:solidFill>
                <a:latin typeface="Comic Sans MS" pitchFamily="66" charset="0"/>
              </a:rPr>
              <a:t/>
            </a:r>
            <a:br>
              <a:rPr lang="en-US" sz="2400" u="sng" dirty="0" smtClean="0">
                <a:solidFill>
                  <a:schemeClr val="tx1"/>
                </a:solidFill>
                <a:latin typeface="Comic Sans MS" pitchFamily="66" charset="0"/>
              </a:rPr>
            </a:br>
            <a:endParaRPr lang="en-US" sz="2400" u="sng" dirty="0">
              <a:solidFill>
                <a:srgbClr val="0070C0"/>
              </a:solidFill>
              <a:latin typeface="Comic Sans MS" pitchFamily="66"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62000"/>
            <a:ext cx="8229600" cy="4389120"/>
          </a:xfrm>
        </p:spPr>
        <p:style>
          <a:lnRef idx="2">
            <a:schemeClr val="accent1"/>
          </a:lnRef>
          <a:fillRef idx="1">
            <a:schemeClr val="lt1"/>
          </a:fillRef>
          <a:effectRef idx="0">
            <a:schemeClr val="accent1"/>
          </a:effectRef>
          <a:fontRef idx="minor">
            <a:schemeClr val="dk1"/>
          </a:fontRef>
        </p:style>
        <p:txBody>
          <a:bodyPr>
            <a:normAutofit fontScale="92500"/>
          </a:bodyPr>
          <a:lstStyle/>
          <a:p>
            <a:pPr>
              <a:buNone/>
            </a:pPr>
            <a:r>
              <a:rPr lang="en-US" sz="2800" dirty="0" smtClean="0">
                <a:solidFill>
                  <a:srgbClr val="0070C0"/>
                </a:solidFill>
                <a:latin typeface="Comic Sans MS" pitchFamily="66" charset="0"/>
              </a:rPr>
              <a:t>A  </a:t>
            </a:r>
            <a:r>
              <a:rPr lang="en-US" sz="2800" dirty="0" smtClean="0">
                <a:latin typeface="Comic Sans MS" pitchFamily="66" charset="0"/>
              </a:rPr>
              <a:t>Yesterday we started a character sketch about Amos in the story </a:t>
            </a:r>
            <a:r>
              <a:rPr lang="en-US" sz="2800" i="1" dirty="0" smtClean="0">
                <a:latin typeface="Comic Sans MS" pitchFamily="66" charset="0"/>
              </a:rPr>
              <a:t>Amos &amp; Boris. </a:t>
            </a:r>
            <a:r>
              <a:rPr lang="en-US" sz="2800" dirty="0" smtClean="0">
                <a:latin typeface="Comic Sans MS" pitchFamily="66" charset="0"/>
              </a:rPr>
              <a:t> Today we are going to continue reading </a:t>
            </a:r>
            <a:r>
              <a:rPr lang="en-US" sz="2800" i="1" dirty="0" smtClean="0">
                <a:latin typeface="Comic Sans MS" pitchFamily="66" charset="0"/>
              </a:rPr>
              <a:t>Amos &amp; Boris.</a:t>
            </a:r>
            <a:r>
              <a:rPr lang="en-US" sz="2800" dirty="0" smtClean="0">
                <a:latin typeface="Comic Sans MS" pitchFamily="66" charset="0"/>
              </a:rPr>
              <a:t> You will continue to add details about Amos to your character sketch. At the end of the book, you are going to be asked to draw a conclusion about Amos. You could write about what kind of “person” Amos is and what your opinion is of him. </a:t>
            </a:r>
          </a:p>
          <a:p>
            <a:endParaRPr lang="en-US" sz="2800" dirty="0" smtClean="0">
              <a:latin typeface="Comic Sans MS" pitchFamily="66" charset="0"/>
            </a:endParaRPr>
          </a:p>
          <a:p>
            <a:r>
              <a:rPr lang="en-US" sz="2800" dirty="0" smtClean="0">
                <a:latin typeface="Comic Sans MS" pitchFamily="66" charset="0"/>
              </a:rPr>
              <a:t>Listen and record as I finish the book.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458200" cy="2667000"/>
          </a:xfrm>
        </p:spPr>
        <p:txBody>
          <a:bodyPr anchor="t" anchorCtr="0">
            <a:normAutofit/>
          </a:bodyPr>
          <a:lstStyle/>
          <a:p>
            <a:r>
              <a:rPr lang="en-US" sz="2400" dirty="0" smtClean="0">
                <a:solidFill>
                  <a:srgbClr val="0070C0"/>
                </a:solidFill>
                <a:latin typeface="Comic Sans MS" pitchFamily="66" charset="0"/>
              </a:rPr>
              <a:t>G </a:t>
            </a:r>
            <a:r>
              <a:rPr lang="en-US" sz="2400" dirty="0" smtClean="0">
                <a:solidFill>
                  <a:schemeClr val="tx1"/>
                </a:solidFill>
                <a:latin typeface="Comic Sans MS" pitchFamily="66" charset="0"/>
              </a:rPr>
              <a:t> </a:t>
            </a:r>
            <a:endParaRPr lang="en-US" sz="2400" dirty="0">
              <a:solidFill>
                <a:srgbClr val="0070C0"/>
              </a:solidFill>
              <a:latin typeface="Comic Sans MS" pitchFamily="66" charset="0"/>
            </a:endParaRPr>
          </a:p>
        </p:txBody>
      </p:sp>
      <p:sp>
        <p:nvSpPr>
          <p:cNvPr id="4" name="Rectangle 3"/>
          <p:cNvSpPr/>
          <p:nvPr/>
        </p:nvSpPr>
        <p:spPr>
          <a:xfrm>
            <a:off x="1219200" y="533400"/>
            <a:ext cx="5867400" cy="1938992"/>
          </a:xfrm>
          <a:prstGeom prst="rect">
            <a:avLst/>
          </a:prstGeom>
        </p:spPr>
        <p:txBody>
          <a:bodyPr wrap="square">
            <a:spAutoFit/>
          </a:bodyPr>
          <a:lstStyle/>
          <a:p>
            <a:pPr>
              <a:buNone/>
            </a:pPr>
            <a:r>
              <a:rPr lang="en-US" sz="2400" dirty="0" smtClean="0">
                <a:latin typeface="Comic Sans MS" pitchFamily="66" charset="0"/>
              </a:rPr>
              <a:t>I will use information from the text to describe characters and their actions in the story. </a:t>
            </a:r>
          </a:p>
          <a:p>
            <a:pPr algn="ctr">
              <a:buNone/>
            </a:pPr>
            <a:r>
              <a:rPr lang="en-US" sz="2400" dirty="0" smtClean="0">
                <a:latin typeface="Comic Sans MS" pitchFamily="66" charset="0"/>
              </a:rPr>
              <a:t>Rate yourself</a:t>
            </a:r>
          </a:p>
          <a:p>
            <a:pPr algn="ctr">
              <a:buNone/>
            </a:pPr>
            <a:r>
              <a:rPr lang="en-US" sz="2400" dirty="0" smtClean="0">
                <a:latin typeface="Comic Sans MS" pitchFamily="66" charset="0"/>
              </a:rPr>
              <a:t>1 – 2 – 3 - 4</a:t>
            </a:r>
          </a:p>
        </p:txBody>
      </p:sp>
      <p:sp>
        <p:nvSpPr>
          <p:cNvPr id="5" name="TextBox 4"/>
          <p:cNvSpPr txBox="1"/>
          <p:nvPr/>
        </p:nvSpPr>
        <p:spPr>
          <a:xfrm>
            <a:off x="1371600" y="2971800"/>
            <a:ext cx="5715000" cy="830997"/>
          </a:xfrm>
          <a:prstGeom prst="rect">
            <a:avLst/>
          </a:prstGeom>
          <a:noFill/>
        </p:spPr>
        <p:txBody>
          <a:bodyPr wrap="square" rtlCol="0">
            <a:spAutoFit/>
          </a:bodyPr>
          <a:lstStyle/>
          <a:p>
            <a:pPr algn="ctr"/>
            <a:r>
              <a:rPr lang="en-US" sz="2400" dirty="0" smtClean="0">
                <a:latin typeface="Comic Sans MS" pitchFamily="66" charset="0"/>
              </a:rPr>
              <a:t>Rate your effort today</a:t>
            </a:r>
          </a:p>
          <a:p>
            <a:pPr algn="ctr"/>
            <a:r>
              <a:rPr lang="en-US" sz="2400" dirty="0" smtClean="0">
                <a:latin typeface="Comic Sans MS" pitchFamily="66" charset="0"/>
              </a:rPr>
              <a:t>1-2-3-4</a:t>
            </a:r>
            <a:endParaRPr lang="en-US" sz="2400" dirty="0">
              <a:latin typeface="Comic Sans MS" pitchFamily="66"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normAutofit/>
          </a:bodyPr>
          <a:lstStyle/>
          <a:p>
            <a:pPr algn="ctr"/>
            <a:r>
              <a:rPr lang="en-US" sz="2800" b="1" dirty="0" smtClean="0">
                <a:solidFill>
                  <a:schemeClr val="tx1"/>
                </a:solidFill>
                <a:latin typeface="Comic Sans MS" pitchFamily="66" charset="0"/>
              </a:rPr>
              <a:t>Text Talk</a:t>
            </a:r>
            <a:endParaRPr lang="en-US" sz="2800" b="1" dirty="0">
              <a:solidFill>
                <a:schemeClr val="tx1"/>
              </a:solidFill>
              <a:latin typeface="Comic Sans MS" pitchFamily="66" charset="0"/>
            </a:endParaRPr>
          </a:p>
        </p:txBody>
      </p:sp>
      <p:pic>
        <p:nvPicPr>
          <p:cNvPr id="4" name="Picture 2" descr="http://t2.gstatic.com/images?q=tbn:ANd9GcQxlrrKuAYW4FAmfxqaMwy4af5FWqKWOnxDY5qSZBIfCbkarxztnlskSE5v"/>
          <p:cNvPicPr>
            <a:picLocks noGrp="1" noChangeAspect="1" noChangeArrowheads="1"/>
          </p:cNvPicPr>
          <p:nvPr>
            <p:ph idx="1"/>
          </p:nvPr>
        </p:nvPicPr>
        <p:blipFill>
          <a:blip r:embed="rId2" cstate="print"/>
          <a:srcRect/>
          <a:stretch>
            <a:fillRect/>
          </a:stretch>
        </p:blipFill>
        <p:spPr bwMode="auto">
          <a:xfrm>
            <a:off x="2514600" y="1143000"/>
            <a:ext cx="4305107" cy="3312914"/>
          </a:xfrm>
          <a:prstGeom prst="rect">
            <a:avLst/>
          </a:prstGeom>
          <a:noFill/>
        </p:spPr>
      </p:pic>
      <p:sp>
        <p:nvSpPr>
          <p:cNvPr id="5" name="TextBox 4"/>
          <p:cNvSpPr txBox="1"/>
          <p:nvPr/>
        </p:nvSpPr>
        <p:spPr>
          <a:xfrm>
            <a:off x="2514600" y="4724400"/>
            <a:ext cx="4419600" cy="1446550"/>
          </a:xfrm>
          <a:prstGeom prst="rect">
            <a:avLst/>
          </a:prstGeom>
          <a:noFill/>
        </p:spPr>
        <p:txBody>
          <a:bodyPr wrap="square" rtlCol="0">
            <a:spAutoFit/>
          </a:bodyPr>
          <a:lstStyle/>
          <a:p>
            <a:pPr algn="ctr"/>
            <a:r>
              <a:rPr lang="en-US" sz="4400" b="1" dirty="0" smtClean="0">
                <a:latin typeface="Comic Sans MS" pitchFamily="66" charset="0"/>
              </a:rPr>
              <a:t>ambitions</a:t>
            </a:r>
          </a:p>
          <a:p>
            <a:pPr algn="ctr"/>
            <a:r>
              <a:rPr lang="en-US" sz="4400" b="1" dirty="0" smtClean="0">
                <a:latin typeface="Comic Sans MS" pitchFamily="66" charset="0"/>
              </a:rPr>
              <a:t>leisurely</a:t>
            </a:r>
            <a:endParaRPr lang="en-US" sz="4400" b="1" dirty="0">
              <a:latin typeface="Comic Sans MS" pitchFamily="66"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305800" cy="2362200"/>
          </a:xfrm>
        </p:spPr>
        <p:txBody>
          <a:bodyPr anchor="t" anchorCtr="0">
            <a:normAutofit fontScale="90000"/>
          </a:bodyPr>
          <a:lstStyle/>
          <a:p>
            <a:pPr algn="ctr"/>
            <a:r>
              <a:rPr lang="en-US" sz="2800" dirty="0" smtClean="0">
                <a:solidFill>
                  <a:srgbClr val="0070C0"/>
                </a:solidFill>
                <a:latin typeface="Comic Sans MS" pitchFamily="66" charset="0"/>
              </a:rPr>
              <a:t>Informational Text </a:t>
            </a:r>
            <a:br>
              <a:rPr lang="en-US" sz="2800" dirty="0" smtClean="0">
                <a:solidFill>
                  <a:srgbClr val="0070C0"/>
                </a:solidFill>
                <a:latin typeface="Comic Sans MS" pitchFamily="66" charset="0"/>
              </a:rPr>
            </a:br>
            <a:r>
              <a:rPr lang="en-US" sz="2800" dirty="0" smtClean="0">
                <a:solidFill>
                  <a:srgbClr val="0070C0"/>
                </a:solidFill>
                <a:latin typeface="Comic Sans MS" pitchFamily="66" charset="0"/>
              </a:rPr>
              <a:t>Day 4</a:t>
            </a:r>
            <a:br>
              <a:rPr lang="en-US" sz="2800" dirty="0" smtClean="0">
                <a:solidFill>
                  <a:srgbClr val="0070C0"/>
                </a:solidFill>
                <a:latin typeface="Comic Sans MS" pitchFamily="66" charset="0"/>
              </a:rPr>
            </a:br>
            <a:r>
              <a:rPr lang="en-US" sz="2800" dirty="0" smtClean="0">
                <a:solidFill>
                  <a:srgbClr val="0070C0"/>
                </a:solidFill>
                <a:latin typeface="Comic Sans MS" pitchFamily="66" charset="0"/>
              </a:rPr>
              <a:t>G </a:t>
            </a:r>
            <a:r>
              <a:rPr lang="en-US" sz="2800" dirty="0" smtClean="0">
                <a:solidFill>
                  <a:schemeClr val="tx1"/>
                </a:solidFill>
                <a:latin typeface="Comic Sans MS" pitchFamily="66" charset="0"/>
              </a:rPr>
              <a:t> </a:t>
            </a:r>
            <a:r>
              <a:rPr lang="en-US" sz="2400" dirty="0" smtClean="0">
                <a:solidFill>
                  <a:schemeClr val="tx1"/>
                </a:solidFill>
                <a:latin typeface="Comic Sans MS" pitchFamily="66" charset="0"/>
              </a:rPr>
              <a:t>I will determine the main idea of a text and tell how key details support the main idea. </a:t>
            </a:r>
            <a:br>
              <a:rPr lang="en-US" sz="2400" dirty="0" smtClean="0">
                <a:solidFill>
                  <a:schemeClr val="tx1"/>
                </a:solidFill>
                <a:latin typeface="Comic Sans MS" pitchFamily="66" charset="0"/>
              </a:rPr>
            </a:br>
            <a:r>
              <a:rPr lang="en-US" sz="2400" dirty="0" smtClean="0">
                <a:solidFill>
                  <a:schemeClr val="tx1"/>
                </a:solidFill>
                <a:latin typeface="Comic Sans MS" pitchFamily="66" charset="0"/>
              </a:rPr>
              <a:t/>
            </a:r>
            <a:br>
              <a:rPr lang="en-US" sz="2400" dirty="0" smtClean="0">
                <a:solidFill>
                  <a:schemeClr val="tx1"/>
                </a:solidFill>
                <a:latin typeface="Comic Sans MS" pitchFamily="66" charset="0"/>
              </a:rPr>
            </a:br>
            <a:r>
              <a:rPr lang="en-US" sz="2400" dirty="0" smtClean="0">
                <a:solidFill>
                  <a:schemeClr val="tx1"/>
                </a:solidFill>
                <a:latin typeface="Comic Sans MS" pitchFamily="66" charset="0"/>
              </a:rPr>
              <a:t>Rate yourself</a:t>
            </a:r>
            <a:br>
              <a:rPr lang="en-US" sz="2400" dirty="0" smtClean="0">
                <a:solidFill>
                  <a:schemeClr val="tx1"/>
                </a:solidFill>
                <a:latin typeface="Comic Sans MS" pitchFamily="66" charset="0"/>
              </a:rPr>
            </a:br>
            <a:r>
              <a:rPr lang="en-US" sz="2400" dirty="0" smtClean="0">
                <a:solidFill>
                  <a:schemeClr val="tx1"/>
                </a:solidFill>
                <a:latin typeface="Comic Sans MS" pitchFamily="66" charset="0"/>
              </a:rPr>
              <a:t>1-2-3-4</a:t>
            </a:r>
            <a:br>
              <a:rPr lang="en-US" sz="2400" dirty="0" smtClean="0">
                <a:solidFill>
                  <a:schemeClr val="tx1"/>
                </a:solidFill>
                <a:latin typeface="Comic Sans MS" pitchFamily="66" charset="0"/>
              </a:rPr>
            </a:br>
            <a:r>
              <a:rPr lang="en-US" sz="2400" dirty="0" smtClean="0">
                <a:solidFill>
                  <a:schemeClr val="tx1"/>
                </a:solidFill>
                <a:latin typeface="Comic Sans MS" pitchFamily="66" charset="0"/>
              </a:rPr>
              <a:t/>
            </a:r>
            <a:br>
              <a:rPr lang="en-US" sz="2400" dirty="0" smtClean="0">
                <a:solidFill>
                  <a:schemeClr val="tx1"/>
                </a:solidFill>
                <a:latin typeface="Comic Sans MS" pitchFamily="66" charset="0"/>
              </a:rPr>
            </a:br>
            <a:endParaRPr lang="en-US" sz="2800" dirty="0">
              <a:solidFill>
                <a:srgbClr val="0070C0"/>
              </a:solidFill>
              <a:latin typeface="Comic Sans MS" pitchFamily="66" charset="0"/>
            </a:endParaRPr>
          </a:p>
        </p:txBody>
      </p:sp>
      <p:sp>
        <p:nvSpPr>
          <p:cNvPr id="3" name="TextBox 2"/>
          <p:cNvSpPr txBox="1"/>
          <p:nvPr/>
        </p:nvSpPr>
        <p:spPr>
          <a:xfrm>
            <a:off x="990600" y="3200400"/>
            <a:ext cx="7620000" cy="954107"/>
          </a:xfrm>
          <a:prstGeom prst="rect">
            <a:avLst/>
          </a:prstGeom>
          <a:noFill/>
        </p:spPr>
        <p:txBody>
          <a:bodyPr wrap="square" rtlCol="0">
            <a:spAutoFit/>
          </a:bodyPr>
          <a:lstStyle/>
          <a:p>
            <a:r>
              <a:rPr lang="en-US" sz="2000" dirty="0" smtClean="0">
                <a:solidFill>
                  <a:srgbClr val="0070C0"/>
                </a:solidFill>
                <a:latin typeface="Comic Sans MS" pitchFamily="66" charset="0"/>
              </a:rPr>
              <a:t>A</a:t>
            </a:r>
            <a:r>
              <a:rPr lang="en-US" dirty="0" smtClean="0">
                <a:solidFill>
                  <a:srgbClr val="0070C0"/>
                </a:solidFill>
                <a:latin typeface="Comic Sans MS" pitchFamily="66" charset="0"/>
              </a:rPr>
              <a:t>  </a:t>
            </a:r>
            <a:r>
              <a:rPr lang="en-US" dirty="0" smtClean="0">
                <a:latin typeface="Comic Sans MS" pitchFamily="66" charset="0"/>
              </a:rPr>
              <a:t>Let’s read this paragraph together.  If you had to tell someone the jest of the paragraph, what would you tell them it is about. Turn and tell a partner. </a:t>
            </a:r>
            <a:endParaRPr lang="en-US" dirty="0">
              <a:solidFill>
                <a:srgbClr val="0070C0"/>
              </a:solidFill>
              <a:latin typeface="Comic Sans MS" pitchFamily="66" charset="0"/>
            </a:endParaRPr>
          </a:p>
        </p:txBody>
      </p:sp>
      <p:graphicFrame>
        <p:nvGraphicFramePr>
          <p:cNvPr id="4" name="Table 3"/>
          <p:cNvGraphicFramePr>
            <a:graphicFrameLocks noGrp="1"/>
          </p:cNvGraphicFramePr>
          <p:nvPr/>
        </p:nvGraphicFramePr>
        <p:xfrm>
          <a:off x="1447801" y="4343400"/>
          <a:ext cx="6172200" cy="1798320"/>
        </p:xfrm>
        <a:graphic>
          <a:graphicData uri="http://schemas.openxmlformats.org/drawingml/2006/table">
            <a:tbl>
              <a:tblPr/>
              <a:tblGrid>
                <a:gridCol w="6172200"/>
              </a:tblGrid>
              <a:tr h="227825">
                <a:tc>
                  <a:txBody>
                    <a:bodyPr/>
                    <a:lstStyle/>
                    <a:p>
                      <a:endParaRPr lang="en-US" dirty="0">
                        <a:latin typeface="Comic Sans MS" pitchFamily="66" charset="0"/>
                      </a:endParaRPr>
                    </a:p>
                  </a:txBody>
                  <a:tcPr marL="76200" marR="76200" marT="76200" marB="76200" anchor="ctr">
                    <a:lnL>
                      <a:noFill/>
                    </a:lnL>
                    <a:lnR>
                      <a:noFill/>
                    </a:lnR>
                    <a:lnT>
                      <a:noFill/>
                    </a:lnT>
                    <a:lnB>
                      <a:noFill/>
                    </a:lnB>
                    <a:solidFill>
                      <a:srgbClr val="FFFFFF"/>
                    </a:solidFill>
                  </a:tcPr>
                </a:tc>
              </a:tr>
              <a:tr h="585836">
                <a:tc>
                  <a:txBody>
                    <a:bodyPr/>
                    <a:lstStyle/>
                    <a:p>
                      <a:r>
                        <a:rPr lang="en-US" dirty="0"/>
                        <a:t>Ants are very busy insects.  They work hard every day to build their nest and find food.  When ants find food they carry it back to their nest.  Sometimes the piece of food they find is bigger than they are.  The ants do </a:t>
                      </a:r>
                    </a:p>
                  </a:txBody>
                  <a:tcPr marL="0" marR="0" marT="0" marB="0" anchor="ctr">
                    <a:lnL>
                      <a:noFill/>
                    </a:lnL>
                    <a:lnR>
                      <a:noFill/>
                    </a:lnR>
                    <a:lnT>
                      <a:noFill/>
                    </a:lnT>
                    <a:lnB>
                      <a:noFill/>
                    </a:lnB>
                    <a:solidFill>
                      <a:srgbClr val="CCFFFF"/>
                    </a:solidFill>
                  </a:tcPr>
                </a:tc>
              </a:tr>
              <a:tr h="146459">
                <a:tc>
                  <a:txBody>
                    <a:bodyPr/>
                    <a:lstStyle/>
                    <a:p>
                      <a:r>
                        <a:rPr lang="en-US" dirty="0"/>
                        <a:t>not have an easy job.                     </a:t>
                      </a:r>
                    </a:p>
                  </a:txBody>
                  <a:tcPr marL="0" marR="0" marT="0" marB="0" anchor="ctr">
                    <a:lnL>
                      <a:noFill/>
                    </a:lnL>
                    <a:lnR>
                      <a:noFill/>
                    </a:lnR>
                    <a:lnT>
                      <a:noFill/>
                    </a:lnT>
                    <a:lnB>
                      <a:noFill/>
                    </a:lnB>
                    <a:solidFill>
                      <a:srgbClr val="CCFFFF"/>
                    </a:solidFill>
                  </a:tcPr>
                </a:tc>
              </a:tr>
            </a:tbl>
          </a:graphicData>
        </a:graphic>
      </p:graphicFrame>
      <p:pic>
        <p:nvPicPr>
          <p:cNvPr id="1025" name="Picture 1" descr="http://www.studyzone.org/testprep/ela4/a/j0215291.gif"/>
          <p:cNvPicPr>
            <a:picLocks noChangeAspect="1" noChangeArrowheads="1"/>
          </p:cNvPicPr>
          <p:nvPr/>
        </p:nvPicPr>
        <p:blipFill>
          <a:blip r:embed="rId2" cstate="print"/>
          <a:srcRect/>
          <a:stretch>
            <a:fillRect/>
          </a:stretch>
        </p:blipFill>
        <p:spPr bwMode="auto">
          <a:xfrm>
            <a:off x="0" y="0"/>
            <a:ext cx="609600" cy="904875"/>
          </a:xfrm>
          <a:prstGeom prst="rect">
            <a:avLst/>
          </a:prstGeom>
          <a:noFill/>
        </p:spPr>
      </p:pic>
      <p:pic>
        <p:nvPicPr>
          <p:cNvPr id="1026" name="Picture 2" descr="http://www.studyzone.org/testprep/ela4/a/j0233174.gif"/>
          <p:cNvPicPr>
            <a:picLocks noChangeAspect="1" noChangeArrowheads="1"/>
          </p:cNvPicPr>
          <p:nvPr/>
        </p:nvPicPr>
        <p:blipFill>
          <a:blip r:embed="rId3" cstate="print"/>
          <a:srcRect/>
          <a:stretch>
            <a:fillRect/>
          </a:stretch>
        </p:blipFill>
        <p:spPr bwMode="auto">
          <a:xfrm>
            <a:off x="0" y="0"/>
            <a:ext cx="657225" cy="9144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normAutofit/>
          </a:bodyPr>
          <a:lstStyle/>
          <a:p>
            <a:r>
              <a:rPr lang="en-US" sz="2400" dirty="0" smtClean="0">
                <a:solidFill>
                  <a:srgbClr val="0070C0"/>
                </a:solidFill>
                <a:latin typeface="Comic Sans MS" pitchFamily="66" charset="0"/>
              </a:rPr>
              <a:t>N </a:t>
            </a:r>
            <a:r>
              <a:rPr lang="en-US" sz="2400" b="1" dirty="0" smtClean="0">
                <a:solidFill>
                  <a:schemeClr val="tx1"/>
                </a:solidFill>
                <a:latin typeface="Comic Sans MS" pitchFamily="66" charset="0"/>
              </a:rPr>
              <a:t>The </a:t>
            </a:r>
            <a:r>
              <a:rPr lang="en-US" sz="2400" b="1" u="sng" dirty="0" smtClean="0">
                <a:solidFill>
                  <a:schemeClr val="tx1"/>
                </a:solidFill>
                <a:latin typeface="Comic Sans MS" pitchFamily="66" charset="0"/>
              </a:rPr>
              <a:t>main idea </a:t>
            </a:r>
            <a:r>
              <a:rPr lang="en-US" sz="2400" b="1" dirty="0" smtClean="0">
                <a:solidFill>
                  <a:schemeClr val="tx1"/>
                </a:solidFill>
                <a:latin typeface="Comic Sans MS" pitchFamily="66" charset="0"/>
              </a:rPr>
              <a:t>is what the author wants you to remember most. </a:t>
            </a:r>
            <a:r>
              <a:rPr lang="en-US" sz="2400" dirty="0" smtClean="0">
                <a:solidFill>
                  <a:schemeClr val="tx1"/>
                </a:solidFill>
                <a:latin typeface="Comic Sans MS" pitchFamily="66" charset="0"/>
              </a:rPr>
              <a:t/>
            </a:r>
            <a:br>
              <a:rPr lang="en-US" sz="2400" dirty="0" smtClean="0">
                <a:solidFill>
                  <a:schemeClr val="tx1"/>
                </a:solidFill>
                <a:latin typeface="Comic Sans MS" pitchFamily="66" charset="0"/>
              </a:rPr>
            </a:br>
            <a:r>
              <a:rPr lang="en-US" sz="2400" dirty="0" smtClean="0">
                <a:solidFill>
                  <a:schemeClr val="tx1"/>
                </a:solidFill>
                <a:latin typeface="Comic Sans MS" pitchFamily="66" charset="0"/>
              </a:rPr>
              <a:t>Look at our example. </a:t>
            </a:r>
            <a:endParaRPr lang="en-US" sz="2400" dirty="0">
              <a:solidFill>
                <a:srgbClr val="0070C0"/>
              </a:solidFill>
              <a:latin typeface="Comic Sans MS" pitchFamily="66" charset="0"/>
            </a:endParaRPr>
          </a:p>
        </p:txBody>
      </p:sp>
      <p:graphicFrame>
        <p:nvGraphicFramePr>
          <p:cNvPr id="3" name="Table 2"/>
          <p:cNvGraphicFramePr>
            <a:graphicFrameLocks noGrp="1"/>
          </p:cNvGraphicFramePr>
          <p:nvPr/>
        </p:nvGraphicFramePr>
        <p:xfrm>
          <a:off x="1524000" y="2438400"/>
          <a:ext cx="6019800" cy="1447800"/>
        </p:xfrm>
        <a:graphic>
          <a:graphicData uri="http://schemas.openxmlformats.org/drawingml/2006/table">
            <a:tbl>
              <a:tblPr/>
              <a:tblGrid>
                <a:gridCol w="6019800"/>
              </a:tblGrid>
              <a:tr h="1173480">
                <a:tc>
                  <a:txBody>
                    <a:bodyPr/>
                    <a:lstStyle/>
                    <a:p>
                      <a:r>
                        <a:rPr lang="en-US" dirty="0">
                          <a:solidFill>
                            <a:srgbClr val="C00000"/>
                          </a:solidFill>
                        </a:rPr>
                        <a:t>Ants are very busy insects. </a:t>
                      </a:r>
                      <a:r>
                        <a:rPr lang="en-US" dirty="0"/>
                        <a:t> </a:t>
                      </a:r>
                      <a:r>
                        <a:rPr lang="en-US" dirty="0">
                          <a:solidFill>
                            <a:srgbClr val="0070C0"/>
                          </a:solidFill>
                        </a:rPr>
                        <a:t>They work hard every day to build their nest and find food.</a:t>
                      </a:r>
                      <a:r>
                        <a:rPr lang="en-US" dirty="0"/>
                        <a:t>  </a:t>
                      </a:r>
                      <a:r>
                        <a:rPr lang="en-US" dirty="0">
                          <a:solidFill>
                            <a:srgbClr val="0070C0"/>
                          </a:solidFill>
                        </a:rPr>
                        <a:t>When ants find food they carry it back to their nest.  Sometimes the piece of food they find i</a:t>
                      </a:r>
                      <a:r>
                        <a:rPr lang="en-US" dirty="0"/>
                        <a:t>s </a:t>
                      </a:r>
                      <a:r>
                        <a:rPr lang="en-US" dirty="0">
                          <a:solidFill>
                            <a:srgbClr val="0070C0"/>
                          </a:solidFill>
                        </a:rPr>
                        <a:t>bigger than they are.</a:t>
                      </a:r>
                      <a:r>
                        <a:rPr lang="en-US" dirty="0"/>
                        <a:t>  The ants do </a:t>
                      </a:r>
                      <a:r>
                        <a:rPr lang="en-US" dirty="0" smtClean="0"/>
                        <a:t>not have an easy job. </a:t>
                      </a:r>
                      <a:endParaRPr lang="en-US" dirty="0"/>
                    </a:p>
                  </a:txBody>
                  <a:tcPr marL="0" marR="0" marT="0" marB="0" anchor="ctr">
                    <a:lnL>
                      <a:noFill/>
                    </a:lnL>
                    <a:lnR>
                      <a:noFill/>
                    </a:lnR>
                    <a:lnT>
                      <a:noFill/>
                    </a:lnT>
                    <a:lnB>
                      <a:noFill/>
                    </a:lnB>
                    <a:solidFill>
                      <a:srgbClr val="CCFFFF"/>
                    </a:solidFill>
                  </a:tcPr>
                </a:tc>
              </a:tr>
              <a:tr h="146459">
                <a:tc>
                  <a:txBody>
                    <a:bodyPr/>
                    <a:lstStyle/>
                    <a:p>
                      <a:r>
                        <a:rPr lang="en-US" dirty="0"/>
                        <a:t>                    </a:t>
                      </a:r>
                    </a:p>
                  </a:txBody>
                  <a:tcPr marL="0" marR="0" marT="0" marB="0" anchor="ctr">
                    <a:lnL>
                      <a:noFill/>
                    </a:lnL>
                    <a:lnR>
                      <a:noFill/>
                    </a:lnR>
                    <a:lnT>
                      <a:noFill/>
                    </a:lnT>
                    <a:lnB>
                      <a:noFill/>
                    </a:lnB>
                    <a:solidFill>
                      <a:srgbClr val="CCFFFF"/>
                    </a:solidFill>
                  </a:tcPr>
                </a:tc>
              </a:tr>
            </a:tbl>
          </a:graphicData>
        </a:graphic>
      </p:graphicFrame>
      <p:sp>
        <p:nvSpPr>
          <p:cNvPr id="4" name="TextBox 3"/>
          <p:cNvSpPr txBox="1"/>
          <p:nvPr/>
        </p:nvSpPr>
        <p:spPr>
          <a:xfrm>
            <a:off x="3505200" y="2057400"/>
            <a:ext cx="1828800" cy="369332"/>
          </a:xfrm>
          <a:prstGeom prst="rect">
            <a:avLst/>
          </a:prstGeom>
          <a:noFill/>
        </p:spPr>
        <p:txBody>
          <a:bodyPr wrap="square" rtlCol="0">
            <a:spAutoFit/>
          </a:bodyPr>
          <a:lstStyle/>
          <a:p>
            <a:r>
              <a:rPr lang="en-US" dirty="0" smtClean="0"/>
              <a:t>   </a:t>
            </a:r>
            <a:r>
              <a:rPr lang="en-US" b="1" dirty="0" smtClean="0">
                <a:latin typeface="Comic Sans MS" pitchFamily="66" charset="0"/>
              </a:rPr>
              <a:t>Ants</a:t>
            </a:r>
            <a:endParaRPr lang="en-US" b="1" dirty="0">
              <a:latin typeface="Comic Sans MS" pitchFamily="66" charset="0"/>
            </a:endParaRPr>
          </a:p>
        </p:txBody>
      </p:sp>
      <p:sp>
        <p:nvSpPr>
          <p:cNvPr id="5" name="Oval 4"/>
          <p:cNvSpPr/>
          <p:nvPr/>
        </p:nvSpPr>
        <p:spPr>
          <a:xfrm>
            <a:off x="0" y="2057400"/>
            <a:ext cx="1447800" cy="609600"/>
          </a:xfrm>
          <a:prstGeom prst="ellipse">
            <a:avLst/>
          </a:prstGeom>
          <a:ln>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Main Idea</a:t>
            </a:r>
            <a:endParaRPr lang="en-US" dirty="0"/>
          </a:p>
        </p:txBody>
      </p:sp>
      <p:sp>
        <p:nvSpPr>
          <p:cNvPr id="6" name="Rounded Rectangle 5"/>
          <p:cNvSpPr/>
          <p:nvPr/>
        </p:nvSpPr>
        <p:spPr>
          <a:xfrm>
            <a:off x="7162800" y="3276600"/>
            <a:ext cx="16764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Details </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TextBox 6"/>
          <p:cNvSpPr txBox="1"/>
          <p:nvPr/>
        </p:nvSpPr>
        <p:spPr>
          <a:xfrm>
            <a:off x="762000" y="4495800"/>
            <a:ext cx="6934200" cy="2308324"/>
          </a:xfrm>
          <a:prstGeom prst="rect">
            <a:avLst/>
          </a:prstGeom>
          <a:noFill/>
        </p:spPr>
        <p:txBody>
          <a:bodyPr wrap="square" rtlCol="0">
            <a:spAutoFit/>
          </a:bodyPr>
          <a:lstStyle/>
          <a:p>
            <a:r>
              <a:rPr lang="en-US" sz="2400" dirty="0" smtClean="0">
                <a:latin typeface="Comic Sans MS" pitchFamily="66" charset="0"/>
              </a:rPr>
              <a:t>The main idea is ants are very busy insects. Notice how the author supports the main idea with three strong details.</a:t>
            </a:r>
            <a:r>
              <a:rPr lang="en-US" sz="2400" b="1" dirty="0" smtClean="0"/>
              <a:t> </a:t>
            </a:r>
            <a:r>
              <a:rPr lang="en-US" sz="2400" dirty="0" smtClean="0">
                <a:latin typeface="Comic Sans MS" pitchFamily="66" charset="0"/>
              </a:rPr>
              <a:t>The other sentences in the paragraph are called details. Details describe or explain the main idea</a:t>
            </a:r>
            <a:r>
              <a:rPr lang="en-US" sz="2400" b="1" dirty="0" smtClean="0"/>
              <a:t>.</a:t>
            </a:r>
            <a:br>
              <a:rPr lang="en-US" sz="2400" b="1" dirty="0" smtClean="0"/>
            </a:br>
            <a:endParaRPr lang="en-US" sz="2400" dirty="0">
              <a:latin typeface="Comic Sans MS" pitchFamily="66"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normAutofit/>
          </a:bodyPr>
          <a:lstStyle/>
          <a:p>
            <a:r>
              <a:rPr lang="en-US" sz="2400" dirty="0" smtClean="0">
                <a:solidFill>
                  <a:srgbClr val="0070C0"/>
                </a:solidFill>
                <a:latin typeface="Comic Sans MS" pitchFamily="66" charset="0"/>
              </a:rPr>
              <a:t>A   </a:t>
            </a:r>
            <a:r>
              <a:rPr lang="en-US" sz="2400" dirty="0" smtClean="0">
                <a:solidFill>
                  <a:schemeClr val="tx1"/>
                </a:solidFill>
                <a:latin typeface="Comic Sans MS" pitchFamily="66" charset="0"/>
              </a:rPr>
              <a:t>Let’s practice finding the main idea in a paragraph. </a:t>
            </a:r>
            <a:endParaRPr lang="en-US" sz="2400" dirty="0">
              <a:solidFill>
                <a:srgbClr val="0070C0"/>
              </a:solidFill>
              <a:latin typeface="Comic Sans MS" pitchFamily="66" charset="0"/>
            </a:endParaRPr>
          </a:p>
        </p:txBody>
      </p:sp>
      <p:sp>
        <p:nvSpPr>
          <p:cNvPr id="3" name="Rectangle 2"/>
          <p:cNvSpPr/>
          <p:nvPr/>
        </p:nvSpPr>
        <p:spPr>
          <a:xfrm>
            <a:off x="304800" y="3105835"/>
            <a:ext cx="8534400" cy="646331"/>
          </a:xfrm>
          <a:prstGeom prst="rect">
            <a:avLst/>
          </a:prstGeom>
        </p:spPr>
        <p:txBody>
          <a:bodyPr wrap="square">
            <a:spAutoFit/>
          </a:bodyPr>
          <a:lstStyle/>
          <a:p>
            <a:endParaRPr lang="en-US" dirty="0" smtClean="0">
              <a:solidFill>
                <a:srgbClr val="FF0000"/>
              </a:solidFill>
            </a:endParaRPr>
          </a:p>
          <a:p>
            <a:endParaRPr lang="en-US" dirty="0"/>
          </a:p>
        </p:txBody>
      </p:sp>
      <p:sp>
        <p:nvSpPr>
          <p:cNvPr id="5" name="Rectangle 4"/>
          <p:cNvSpPr/>
          <p:nvPr/>
        </p:nvSpPr>
        <p:spPr>
          <a:xfrm>
            <a:off x="381000" y="3105835"/>
            <a:ext cx="8077200" cy="646331"/>
          </a:xfrm>
          <a:prstGeom prst="rect">
            <a:avLst/>
          </a:prstGeom>
        </p:spPr>
        <p:txBody>
          <a:bodyPr wrap="square">
            <a:spAutoFit/>
          </a:bodyPr>
          <a:lstStyle/>
          <a:p>
            <a:r>
              <a:rPr lang="en-US" dirty="0" smtClean="0">
                <a:hlinkClick r:id="rId3"/>
              </a:rPr>
              <a:t>http://www.manatee.k12.fl.us/sites/elementary/samoset/mainideaprac.htm</a:t>
            </a:r>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normAutofit/>
          </a:bodyPr>
          <a:lstStyle/>
          <a:p>
            <a:r>
              <a:rPr lang="en-US" sz="2400" dirty="0" smtClean="0">
                <a:solidFill>
                  <a:srgbClr val="0070C0"/>
                </a:solidFill>
                <a:latin typeface="Comic Sans MS" pitchFamily="66" charset="0"/>
              </a:rPr>
              <a:t>G  </a:t>
            </a:r>
            <a:endParaRPr lang="en-US" sz="2400" dirty="0">
              <a:solidFill>
                <a:srgbClr val="0070C0"/>
              </a:solidFill>
              <a:latin typeface="Comic Sans MS" pitchFamily="66" charset="0"/>
            </a:endParaRPr>
          </a:p>
        </p:txBody>
      </p:sp>
      <p:sp>
        <p:nvSpPr>
          <p:cNvPr id="3" name="Rectangle 2"/>
          <p:cNvSpPr/>
          <p:nvPr/>
        </p:nvSpPr>
        <p:spPr>
          <a:xfrm>
            <a:off x="1828800" y="1066800"/>
            <a:ext cx="5791200" cy="2585323"/>
          </a:xfrm>
          <a:prstGeom prst="rect">
            <a:avLst/>
          </a:prstGeom>
        </p:spPr>
        <p:txBody>
          <a:bodyPr wrap="square">
            <a:spAutoFit/>
          </a:bodyPr>
          <a:lstStyle/>
          <a:p>
            <a:pPr algn="ctr"/>
            <a:r>
              <a:rPr lang="en-US" dirty="0" smtClean="0">
                <a:latin typeface="Comic Sans MS" pitchFamily="66" charset="0"/>
              </a:rPr>
              <a:t>I will determine the main idea of a text and tell how key details support the main idea. </a:t>
            </a:r>
            <a:br>
              <a:rPr lang="en-US" dirty="0" smtClean="0">
                <a:latin typeface="Comic Sans MS" pitchFamily="66" charset="0"/>
              </a:rPr>
            </a:br>
            <a:r>
              <a:rPr lang="en-US" dirty="0" smtClean="0">
                <a:latin typeface="Comic Sans MS" pitchFamily="66" charset="0"/>
              </a:rPr>
              <a:t/>
            </a:r>
            <a:br>
              <a:rPr lang="en-US" dirty="0" smtClean="0">
                <a:latin typeface="Comic Sans MS" pitchFamily="66" charset="0"/>
              </a:rPr>
            </a:br>
            <a:r>
              <a:rPr lang="en-US" dirty="0" smtClean="0">
                <a:latin typeface="Comic Sans MS" pitchFamily="66" charset="0"/>
              </a:rPr>
              <a:t>Rate yourself</a:t>
            </a:r>
            <a:br>
              <a:rPr lang="en-US" dirty="0" smtClean="0">
                <a:latin typeface="Comic Sans MS" pitchFamily="66" charset="0"/>
              </a:rPr>
            </a:br>
            <a:r>
              <a:rPr lang="en-US" dirty="0" smtClean="0">
                <a:latin typeface="Comic Sans MS" pitchFamily="66" charset="0"/>
              </a:rPr>
              <a:t>1-2-3-4</a:t>
            </a:r>
          </a:p>
          <a:p>
            <a:pPr algn="ctr"/>
            <a:endParaRPr lang="en-US" dirty="0" smtClean="0">
              <a:latin typeface="Comic Sans MS" pitchFamily="66" charset="0"/>
            </a:endParaRPr>
          </a:p>
          <a:p>
            <a:pPr algn="ctr"/>
            <a:endParaRPr lang="en-US" dirty="0" smtClean="0">
              <a:latin typeface="Comic Sans MS" pitchFamily="66" charset="0"/>
            </a:endParaRPr>
          </a:p>
          <a:p>
            <a:pPr algn="ctr"/>
            <a:r>
              <a:rPr lang="en-US" dirty="0" smtClean="0">
                <a:latin typeface="Comic Sans MS" pitchFamily="66" charset="0"/>
              </a:rPr>
              <a:t>How was your effort?</a:t>
            </a:r>
          </a:p>
          <a:p>
            <a:pPr algn="ctr"/>
            <a:r>
              <a:rPr lang="en-US" dirty="0" smtClean="0">
                <a:latin typeface="Comic Sans MS" pitchFamily="66" charset="0"/>
              </a:rPr>
              <a:t>1-2-3-4</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normAutofit fontScale="90000"/>
          </a:bodyPr>
          <a:lstStyle/>
          <a:p>
            <a:pPr algn="ctr"/>
            <a:r>
              <a:rPr lang="en-US" sz="2800" dirty="0" smtClean="0">
                <a:solidFill>
                  <a:srgbClr val="0070C0"/>
                </a:solidFill>
                <a:latin typeface="Comic Sans MS" pitchFamily="66" charset="0"/>
              </a:rPr>
              <a:t>Informational Text</a:t>
            </a:r>
            <a:br>
              <a:rPr lang="en-US" sz="2800" dirty="0" smtClean="0">
                <a:solidFill>
                  <a:srgbClr val="0070C0"/>
                </a:solidFill>
                <a:latin typeface="Comic Sans MS" pitchFamily="66" charset="0"/>
              </a:rPr>
            </a:br>
            <a:r>
              <a:rPr lang="en-US" sz="2800" dirty="0" smtClean="0">
                <a:solidFill>
                  <a:srgbClr val="0070C0"/>
                </a:solidFill>
                <a:latin typeface="Comic Sans MS" pitchFamily="66" charset="0"/>
              </a:rPr>
              <a:t>Day 5</a:t>
            </a:r>
            <a:br>
              <a:rPr lang="en-US" sz="2800" dirty="0" smtClean="0">
                <a:solidFill>
                  <a:srgbClr val="0070C0"/>
                </a:solidFill>
                <a:latin typeface="Comic Sans MS" pitchFamily="66" charset="0"/>
              </a:rPr>
            </a:br>
            <a:endParaRPr lang="en-US" sz="2800" dirty="0">
              <a:solidFill>
                <a:srgbClr val="0070C0"/>
              </a:solidFill>
              <a:latin typeface="Comic Sans MS" pitchFamily="66" charset="0"/>
            </a:endParaRPr>
          </a:p>
        </p:txBody>
      </p:sp>
      <p:sp>
        <p:nvSpPr>
          <p:cNvPr id="3" name="TextBox 2"/>
          <p:cNvSpPr txBox="1"/>
          <p:nvPr/>
        </p:nvSpPr>
        <p:spPr>
          <a:xfrm>
            <a:off x="1143000" y="1676400"/>
            <a:ext cx="7315200" cy="1477328"/>
          </a:xfrm>
          <a:prstGeom prst="rect">
            <a:avLst/>
          </a:prstGeom>
          <a:noFill/>
        </p:spPr>
        <p:txBody>
          <a:bodyPr wrap="square" rtlCol="0">
            <a:spAutoFit/>
          </a:bodyPr>
          <a:lstStyle/>
          <a:p>
            <a:pPr algn="ctr"/>
            <a:r>
              <a:rPr lang="en-US" dirty="0" smtClean="0">
                <a:latin typeface="Comic Sans MS" pitchFamily="66" charset="0"/>
              </a:rPr>
              <a:t>I will determine the main idea of a text and tell how key details support the main idea. </a:t>
            </a:r>
            <a:br>
              <a:rPr lang="en-US" dirty="0" smtClean="0">
                <a:latin typeface="Comic Sans MS" pitchFamily="66" charset="0"/>
              </a:rPr>
            </a:br>
            <a:r>
              <a:rPr lang="en-US" dirty="0" smtClean="0">
                <a:latin typeface="Comic Sans MS" pitchFamily="66" charset="0"/>
              </a:rPr>
              <a:t/>
            </a:r>
            <a:br>
              <a:rPr lang="en-US" dirty="0" smtClean="0">
                <a:latin typeface="Comic Sans MS" pitchFamily="66" charset="0"/>
              </a:rPr>
            </a:br>
            <a:r>
              <a:rPr lang="en-US" dirty="0" smtClean="0">
                <a:latin typeface="Comic Sans MS" pitchFamily="66" charset="0"/>
              </a:rPr>
              <a:t>Rate yourself</a:t>
            </a:r>
            <a:br>
              <a:rPr lang="en-US" dirty="0" smtClean="0">
                <a:latin typeface="Comic Sans MS" pitchFamily="66" charset="0"/>
              </a:rPr>
            </a:br>
            <a:r>
              <a:rPr lang="en-US" dirty="0" smtClean="0">
                <a:latin typeface="Comic Sans MS" pitchFamily="66" charset="0"/>
              </a:rPr>
              <a:t>1-2-3-4</a:t>
            </a:r>
            <a:endParaRPr lang="en-US" dirty="0">
              <a:latin typeface="Comic Sans MS" pitchFamily="66" charset="0"/>
            </a:endParaRPr>
          </a:p>
        </p:txBody>
      </p:sp>
      <p:sp>
        <p:nvSpPr>
          <p:cNvPr id="4" name="TextBox 3"/>
          <p:cNvSpPr txBox="1"/>
          <p:nvPr/>
        </p:nvSpPr>
        <p:spPr>
          <a:xfrm>
            <a:off x="685800" y="1752600"/>
            <a:ext cx="304800" cy="461665"/>
          </a:xfrm>
          <a:prstGeom prst="rect">
            <a:avLst/>
          </a:prstGeom>
          <a:noFill/>
        </p:spPr>
        <p:txBody>
          <a:bodyPr wrap="square" rtlCol="0">
            <a:spAutoFit/>
          </a:bodyPr>
          <a:lstStyle/>
          <a:p>
            <a:r>
              <a:rPr lang="en-US" sz="2400" dirty="0" smtClean="0">
                <a:solidFill>
                  <a:srgbClr val="0070C0"/>
                </a:solidFill>
                <a:latin typeface="Comic Sans MS" pitchFamily="66" charset="0"/>
              </a:rPr>
              <a:t>G</a:t>
            </a:r>
            <a:endParaRPr lang="en-US" sz="2400" dirty="0">
              <a:solidFill>
                <a:srgbClr val="0070C0"/>
              </a:solidFill>
              <a:latin typeface="Comic Sans MS" pitchFamily="66" charset="0"/>
            </a:endParaRPr>
          </a:p>
        </p:txBody>
      </p:sp>
      <p:sp>
        <p:nvSpPr>
          <p:cNvPr id="5" name="TextBox 4"/>
          <p:cNvSpPr txBox="1"/>
          <p:nvPr/>
        </p:nvSpPr>
        <p:spPr>
          <a:xfrm>
            <a:off x="914400" y="4419600"/>
            <a:ext cx="533400" cy="369332"/>
          </a:xfrm>
          <a:prstGeom prst="rect">
            <a:avLst/>
          </a:prstGeom>
          <a:noFill/>
        </p:spPr>
        <p:txBody>
          <a:bodyPr wrap="square" rtlCol="0">
            <a:spAutoFit/>
          </a:bodyPr>
          <a:lstStyle/>
          <a:p>
            <a:r>
              <a:rPr lang="en-US" dirty="0" smtClean="0">
                <a:solidFill>
                  <a:srgbClr val="0070C0"/>
                </a:solidFill>
                <a:latin typeface="Comic Sans MS" pitchFamily="66" charset="0"/>
              </a:rPr>
              <a:t>A</a:t>
            </a:r>
            <a:endParaRPr lang="en-US" dirty="0">
              <a:solidFill>
                <a:srgbClr val="0070C0"/>
              </a:solidFill>
              <a:latin typeface="Comic Sans MS" pitchFamily="66" charset="0"/>
            </a:endParaRPr>
          </a:p>
        </p:txBody>
      </p:sp>
      <p:sp>
        <p:nvSpPr>
          <p:cNvPr id="6" name="Rectangle 5"/>
          <p:cNvSpPr/>
          <p:nvPr/>
        </p:nvSpPr>
        <p:spPr>
          <a:xfrm>
            <a:off x="1295400" y="5867400"/>
            <a:ext cx="5638800" cy="646331"/>
          </a:xfrm>
          <a:prstGeom prst="rect">
            <a:avLst/>
          </a:prstGeom>
        </p:spPr>
        <p:txBody>
          <a:bodyPr wrap="square">
            <a:spAutoFit/>
          </a:bodyPr>
          <a:lstStyle/>
          <a:p>
            <a:r>
              <a:rPr lang="en-US" dirty="0" smtClean="0">
                <a:hlinkClick r:id="rId2"/>
              </a:rPr>
              <a:t>http://www.youtube.com/watch?v=h141_qEOGpI</a:t>
            </a:r>
            <a:endParaRPr lang="en-US" dirty="0" smtClean="0"/>
          </a:p>
          <a:p>
            <a:endParaRPr lang="en-US" dirty="0"/>
          </a:p>
        </p:txBody>
      </p:sp>
      <p:sp>
        <p:nvSpPr>
          <p:cNvPr id="7" name="TextBox 6"/>
          <p:cNvSpPr txBox="1"/>
          <p:nvPr/>
        </p:nvSpPr>
        <p:spPr>
          <a:xfrm>
            <a:off x="1371600" y="4495800"/>
            <a:ext cx="6096000" cy="707886"/>
          </a:xfrm>
          <a:prstGeom prst="rect">
            <a:avLst/>
          </a:prstGeom>
          <a:noFill/>
        </p:spPr>
        <p:txBody>
          <a:bodyPr wrap="square" rtlCol="0">
            <a:spAutoFit/>
          </a:bodyPr>
          <a:lstStyle/>
          <a:p>
            <a:r>
              <a:rPr lang="en-US" sz="2000" dirty="0" smtClean="0">
                <a:latin typeface="Comic Sans MS" pitchFamily="66" charset="0"/>
              </a:rPr>
              <a:t>Watch this video about sea turtles. Turn and tell a partner what the main message of the video. </a:t>
            </a:r>
            <a:endParaRPr lang="en-US" sz="2000" dirty="0">
              <a:latin typeface="Comic Sans MS" pitchFamily="66"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04088"/>
            <a:ext cx="8458200" cy="896112"/>
          </a:xfrm>
        </p:spPr>
        <p:txBody>
          <a:bodyPr anchor="t" anchorCtr="0">
            <a:normAutofit fontScale="90000"/>
          </a:bodyPr>
          <a:lstStyle/>
          <a:p>
            <a:r>
              <a:rPr lang="en-US" sz="2400" b="1" dirty="0" smtClean="0">
                <a:solidFill>
                  <a:srgbClr val="0070C0"/>
                </a:solidFill>
                <a:latin typeface="Comic Sans MS" pitchFamily="66" charset="0"/>
              </a:rPr>
              <a:t>N </a:t>
            </a:r>
            <a:r>
              <a:rPr lang="en-US" sz="2200" dirty="0" smtClean="0">
                <a:solidFill>
                  <a:schemeClr val="tx1"/>
                </a:solidFill>
                <a:latin typeface="Comic Sans MS" pitchFamily="66" charset="0"/>
              </a:rPr>
              <a:t>The </a:t>
            </a:r>
            <a:r>
              <a:rPr lang="en-US" sz="2200" u="sng" dirty="0" smtClean="0">
                <a:solidFill>
                  <a:schemeClr val="tx1"/>
                </a:solidFill>
                <a:latin typeface="Comic Sans MS" pitchFamily="66" charset="0"/>
              </a:rPr>
              <a:t>main idea</a:t>
            </a:r>
            <a:r>
              <a:rPr lang="en-US" sz="2200" dirty="0" smtClean="0">
                <a:solidFill>
                  <a:schemeClr val="tx1"/>
                </a:solidFill>
                <a:latin typeface="Comic Sans MS" pitchFamily="66" charset="0"/>
              </a:rPr>
              <a:t> is what the author says about the subject of the paragraph. It is the point the author wants you to understand</a:t>
            </a:r>
            <a:r>
              <a:rPr lang="en-US" sz="1800" dirty="0" smtClean="0">
                <a:solidFill>
                  <a:schemeClr val="tx1"/>
                </a:solidFill>
                <a:latin typeface="Comic Sans MS" pitchFamily="66" charset="0"/>
              </a:rPr>
              <a:t>. </a:t>
            </a:r>
            <a:br>
              <a:rPr lang="en-US" sz="1800" dirty="0" smtClean="0">
                <a:solidFill>
                  <a:schemeClr val="tx1"/>
                </a:solidFill>
                <a:latin typeface="Comic Sans MS" pitchFamily="66" charset="0"/>
              </a:rPr>
            </a:br>
            <a:r>
              <a:rPr lang="en-US" sz="1800" dirty="0" smtClean="0">
                <a:solidFill>
                  <a:schemeClr val="tx1"/>
                </a:solidFill>
                <a:latin typeface="Comic Sans MS" pitchFamily="66" charset="0"/>
              </a:rPr>
              <a:t/>
            </a:r>
            <a:br>
              <a:rPr lang="en-US" sz="1800" dirty="0" smtClean="0">
                <a:solidFill>
                  <a:schemeClr val="tx1"/>
                </a:solidFill>
                <a:latin typeface="Comic Sans MS" pitchFamily="66" charset="0"/>
              </a:rPr>
            </a:br>
            <a:endParaRPr lang="en-US" sz="2400" u="sng" dirty="0">
              <a:solidFill>
                <a:srgbClr val="0070C0"/>
              </a:solidFill>
              <a:latin typeface="Comic Sans MS" pitchFamily="66" charset="0"/>
            </a:endParaRPr>
          </a:p>
        </p:txBody>
      </p:sp>
      <p:sp>
        <p:nvSpPr>
          <p:cNvPr id="3" name="Rectangle 2"/>
          <p:cNvSpPr/>
          <p:nvPr/>
        </p:nvSpPr>
        <p:spPr>
          <a:xfrm>
            <a:off x="609600" y="3505200"/>
            <a:ext cx="6248400" cy="2031325"/>
          </a:xfrm>
          <a:prstGeom prst="rect">
            <a:avLst/>
          </a:prstGeom>
        </p:spPr>
        <p:txBody>
          <a:bodyPr wrap="square">
            <a:spAutoFit/>
          </a:bodyPr>
          <a:lstStyle/>
          <a:p>
            <a:endParaRPr lang="en-US" dirty="0" smtClean="0">
              <a:hlinkClick r:id="rId2"/>
            </a:endParaRPr>
          </a:p>
          <a:p>
            <a:endParaRPr lang="en-US" dirty="0" smtClean="0">
              <a:hlinkClick r:id="rId2"/>
            </a:endParaRPr>
          </a:p>
          <a:p>
            <a:endParaRPr lang="en-US" dirty="0" smtClean="0">
              <a:hlinkClick r:id="rId2"/>
            </a:endParaRPr>
          </a:p>
          <a:p>
            <a:endParaRPr lang="en-US" dirty="0" smtClean="0">
              <a:hlinkClick r:id="rId2"/>
            </a:endParaRPr>
          </a:p>
          <a:p>
            <a:endParaRPr lang="en-US" dirty="0" smtClean="0">
              <a:hlinkClick r:id="rId2"/>
            </a:endParaRPr>
          </a:p>
          <a:p>
            <a:r>
              <a:rPr lang="en-US" dirty="0" smtClean="0">
                <a:hlinkClick r:id="rId2"/>
              </a:rPr>
              <a:t>http://www.youtube.com/watch?v=W24RyhtX1qA</a:t>
            </a:r>
            <a:endParaRPr lang="en-US" dirty="0" smtClean="0"/>
          </a:p>
          <a:p>
            <a:endParaRPr lang="en-US" dirty="0"/>
          </a:p>
        </p:txBody>
      </p:sp>
      <p:sp>
        <p:nvSpPr>
          <p:cNvPr id="4" name="TextBox 3"/>
          <p:cNvSpPr txBox="1"/>
          <p:nvPr/>
        </p:nvSpPr>
        <p:spPr>
          <a:xfrm>
            <a:off x="304800" y="1676400"/>
            <a:ext cx="7467600" cy="1323439"/>
          </a:xfrm>
          <a:prstGeom prst="rect">
            <a:avLst/>
          </a:prstGeom>
          <a:noFill/>
        </p:spPr>
        <p:txBody>
          <a:bodyPr wrap="square" rtlCol="0">
            <a:spAutoFit/>
          </a:bodyPr>
          <a:lstStyle/>
          <a:p>
            <a:r>
              <a:rPr lang="en-US" sz="2000" dirty="0" smtClean="0">
                <a:latin typeface="Comic Sans MS" pitchFamily="66" charset="0"/>
              </a:rPr>
              <a:t>Sometimes the author tells the main idea right in the first sentence. In paragraphs like that, it is easy to find what the main idea is.  In other types of paragraphs, the main idea is not so easy to find. You have to read to find the main idea. </a:t>
            </a:r>
            <a:endParaRPr lang="en-US" sz="2000" dirty="0">
              <a:latin typeface="Comic Sans MS" pitchFamily="66" charset="0"/>
            </a:endParaRPr>
          </a:p>
        </p:txBody>
      </p:sp>
      <p:sp>
        <p:nvSpPr>
          <p:cNvPr id="5" name="TextBox 4"/>
          <p:cNvSpPr txBox="1"/>
          <p:nvPr/>
        </p:nvSpPr>
        <p:spPr>
          <a:xfrm>
            <a:off x="457200" y="3962400"/>
            <a:ext cx="7620000" cy="646331"/>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en-US" dirty="0" smtClean="0">
                <a:solidFill>
                  <a:srgbClr val="002060"/>
                </a:solidFill>
                <a:latin typeface="Comic Sans MS" pitchFamily="66" charset="0"/>
              </a:rPr>
              <a:t>Watch this video to learn more about finding the main idea and details in a paragraph.</a:t>
            </a:r>
            <a:endParaRPr lang="en-US" dirty="0">
              <a:solidFill>
                <a:srgbClr val="002060"/>
              </a:solidFill>
              <a:latin typeface="Comic Sans MS"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normAutofit/>
          </a:bodyPr>
          <a:lstStyle/>
          <a:p>
            <a:pPr algn="ctr"/>
            <a:r>
              <a:rPr lang="en-US" sz="2800" dirty="0" smtClean="0">
                <a:latin typeface="Comic Sans MS" pitchFamily="66" charset="0"/>
              </a:rPr>
              <a:t>Essential Question</a:t>
            </a:r>
            <a:br>
              <a:rPr lang="en-US" sz="2800" dirty="0" smtClean="0">
                <a:latin typeface="Comic Sans MS" pitchFamily="66" charset="0"/>
              </a:rPr>
            </a:br>
            <a:r>
              <a:rPr lang="en-US" sz="3200" dirty="0" smtClean="0">
                <a:latin typeface="Comic Sans MS" pitchFamily="66" charset="0"/>
              </a:rPr>
              <a:t>Why does the sea inspire writers?</a:t>
            </a:r>
            <a:endParaRPr lang="en-US" sz="2800" dirty="0">
              <a:latin typeface="Comic Sans MS" pitchFamily="66" charset="0"/>
            </a:endParaRPr>
          </a:p>
        </p:txBody>
      </p:sp>
      <p:sp>
        <p:nvSpPr>
          <p:cNvPr id="5" name="TextBox 4"/>
          <p:cNvSpPr txBox="1"/>
          <p:nvPr/>
        </p:nvSpPr>
        <p:spPr>
          <a:xfrm>
            <a:off x="1066800" y="2133600"/>
            <a:ext cx="6781800" cy="95410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800" b="1" dirty="0" smtClean="0">
                <a:solidFill>
                  <a:schemeClr val="tx1"/>
                </a:solidFill>
                <a:latin typeface="Comic Sans MS" pitchFamily="66" charset="0"/>
              </a:rPr>
              <a:t>In your response journal, write about how the sea could inspire writers. </a:t>
            </a:r>
            <a:endParaRPr lang="en-US" sz="2800" b="1" dirty="0">
              <a:solidFill>
                <a:schemeClr val="tx1"/>
              </a:solidFill>
              <a:latin typeface="Comic Sans MS" pitchFamily="66" charset="0"/>
            </a:endParaRPr>
          </a:p>
        </p:txBody>
      </p:sp>
      <p:pic>
        <p:nvPicPr>
          <p:cNvPr id="1026" name="Picture 2" descr="http://www.oceanhaven.com/images/Wideseascape_northwin.jpg"/>
          <p:cNvPicPr>
            <a:picLocks noChangeAspect="1" noChangeArrowheads="1"/>
          </p:cNvPicPr>
          <p:nvPr/>
        </p:nvPicPr>
        <p:blipFill>
          <a:blip r:embed="rId2" cstate="print"/>
          <a:srcRect/>
          <a:stretch>
            <a:fillRect/>
          </a:stretch>
        </p:blipFill>
        <p:spPr bwMode="auto">
          <a:xfrm>
            <a:off x="1981200" y="3352800"/>
            <a:ext cx="4800600" cy="32004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04088"/>
            <a:ext cx="8763000" cy="2115312"/>
          </a:xfrm>
        </p:spPr>
        <p:txBody>
          <a:bodyPr anchor="t" anchorCtr="0">
            <a:normAutofit fontScale="90000"/>
          </a:bodyPr>
          <a:lstStyle/>
          <a:p>
            <a:pPr algn="ctr"/>
            <a:r>
              <a:rPr lang="en-US" sz="2400" dirty="0" smtClean="0">
                <a:solidFill>
                  <a:srgbClr val="0070C0"/>
                </a:solidFill>
                <a:latin typeface="Comic Sans MS" pitchFamily="66" charset="0"/>
              </a:rPr>
              <a:t>A  </a:t>
            </a:r>
            <a:r>
              <a:rPr lang="en-US" sz="2400" dirty="0" smtClean="0">
                <a:solidFill>
                  <a:schemeClr val="tx1"/>
                </a:solidFill>
                <a:latin typeface="Comic Sans MS" pitchFamily="66" charset="0"/>
              </a:rPr>
              <a:t>Today I am going to read </a:t>
            </a:r>
            <a:r>
              <a:rPr lang="en-US" sz="2400" i="1" dirty="0" smtClean="0">
                <a:solidFill>
                  <a:schemeClr val="tx1"/>
                </a:solidFill>
                <a:latin typeface="Comic Sans MS" pitchFamily="66" charset="0"/>
              </a:rPr>
              <a:t>The Cod’s Tale. </a:t>
            </a:r>
            <a:r>
              <a:rPr lang="en-US" sz="2400" dirty="0" smtClean="0">
                <a:solidFill>
                  <a:schemeClr val="tx1"/>
                </a:solidFill>
                <a:latin typeface="Comic Sans MS" pitchFamily="66" charset="0"/>
              </a:rPr>
              <a:t>This is an informational book about cod fish. </a:t>
            </a:r>
            <a:br>
              <a:rPr lang="en-US" sz="2400" dirty="0" smtClean="0">
                <a:solidFill>
                  <a:schemeClr val="tx1"/>
                </a:solidFill>
                <a:latin typeface="Comic Sans MS" pitchFamily="66" charset="0"/>
              </a:rPr>
            </a:br>
            <a:r>
              <a:rPr lang="en-US" sz="2400" dirty="0" smtClean="0">
                <a:solidFill>
                  <a:schemeClr val="tx1"/>
                </a:solidFill>
                <a:latin typeface="Comic Sans MS" pitchFamily="66" charset="0"/>
              </a:rPr>
              <a:t/>
            </a:r>
            <a:br>
              <a:rPr lang="en-US" sz="2400" dirty="0" smtClean="0">
                <a:solidFill>
                  <a:schemeClr val="tx1"/>
                </a:solidFill>
                <a:latin typeface="Comic Sans MS" pitchFamily="66" charset="0"/>
              </a:rPr>
            </a:br>
            <a:r>
              <a:rPr lang="en-US" sz="2000" dirty="0" smtClean="0">
                <a:solidFill>
                  <a:schemeClr val="tx1"/>
                </a:solidFill>
                <a:latin typeface="Comic Sans MS" pitchFamily="66" charset="0"/>
              </a:rPr>
              <a:t>Each page of the book has a heading with a main idea and details. </a:t>
            </a:r>
            <a:br>
              <a:rPr lang="en-US" sz="2000" dirty="0" smtClean="0">
                <a:solidFill>
                  <a:schemeClr val="tx1"/>
                </a:solidFill>
                <a:latin typeface="Comic Sans MS" pitchFamily="66" charset="0"/>
              </a:rPr>
            </a:br>
            <a:r>
              <a:rPr lang="en-US" sz="2000" dirty="0" smtClean="0">
                <a:solidFill>
                  <a:schemeClr val="tx1"/>
                </a:solidFill>
                <a:latin typeface="Comic Sans MS" pitchFamily="66" charset="0"/>
              </a:rPr>
              <a:t>Read pages 1-11 aloud.  </a:t>
            </a:r>
            <a:br>
              <a:rPr lang="en-US" sz="2000" dirty="0" smtClean="0">
                <a:solidFill>
                  <a:schemeClr val="tx1"/>
                </a:solidFill>
                <a:latin typeface="Comic Sans MS" pitchFamily="66" charset="0"/>
              </a:rPr>
            </a:br>
            <a:endParaRPr lang="en-US" sz="2400" dirty="0">
              <a:solidFill>
                <a:srgbClr val="0070C0"/>
              </a:solidFill>
              <a:latin typeface="Comic Sans MS" pitchFamily="66" charset="0"/>
            </a:endParaRPr>
          </a:p>
        </p:txBody>
      </p:sp>
      <p:pic>
        <p:nvPicPr>
          <p:cNvPr id="29698" name="Picture 2" descr="http://t3.gstatic.com/images?q=tbn:ANd9GcScvAhOvdKJZK5LFfKZbn_Tsqt7C3RJnV-jLhWREBPhq5lYnW4IaA"/>
          <p:cNvPicPr>
            <a:picLocks noChangeAspect="1" noChangeArrowheads="1"/>
          </p:cNvPicPr>
          <p:nvPr/>
        </p:nvPicPr>
        <p:blipFill>
          <a:blip r:embed="rId2" cstate="print"/>
          <a:srcRect/>
          <a:stretch>
            <a:fillRect/>
          </a:stretch>
        </p:blipFill>
        <p:spPr bwMode="auto">
          <a:xfrm>
            <a:off x="3124200" y="2590800"/>
            <a:ext cx="2514600" cy="2011680"/>
          </a:xfrm>
          <a:prstGeom prst="rect">
            <a:avLst/>
          </a:prstGeom>
          <a:noFill/>
        </p:spPr>
      </p:pic>
      <p:sp>
        <p:nvSpPr>
          <p:cNvPr id="4" name="TextBox 3"/>
          <p:cNvSpPr txBox="1"/>
          <p:nvPr/>
        </p:nvSpPr>
        <p:spPr>
          <a:xfrm>
            <a:off x="838200" y="5181600"/>
            <a:ext cx="7848600" cy="1200329"/>
          </a:xfrm>
          <a:prstGeom prst="rect">
            <a:avLst/>
          </a:prstGeom>
          <a:noFill/>
        </p:spPr>
        <p:txBody>
          <a:bodyPr wrap="square" rtlCol="0">
            <a:spAutoFit/>
          </a:bodyPr>
          <a:lstStyle/>
          <a:p>
            <a:r>
              <a:rPr lang="en-US" dirty="0" smtClean="0">
                <a:latin typeface="Comic Sans MS" pitchFamily="66" charset="0"/>
              </a:rPr>
              <a:t>Now it is your turn to find the main idea.  Every will get a copy of pages 12-13. The heading for these pages is Enemies. You will work with a partner to find the main idea and three details about the pages Enemies. </a:t>
            </a:r>
            <a:endParaRPr lang="en-US" dirty="0">
              <a:latin typeface="Comic Sans MS" pitchFamily="66"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04088"/>
            <a:ext cx="8001000" cy="1143000"/>
          </a:xfrm>
        </p:spPr>
        <p:txBody>
          <a:bodyPr anchor="t" anchorCtr="0">
            <a:noAutofit/>
          </a:bodyPr>
          <a:lstStyle/>
          <a:p>
            <a:pPr algn="ctr"/>
            <a:r>
              <a:rPr lang="en-US" sz="2800" dirty="0" smtClean="0">
                <a:latin typeface="Comic Sans MS" pitchFamily="66" charset="0"/>
              </a:rPr>
              <a:t>I will determine the main idea of a text and tell how key details support the main idea. </a:t>
            </a:r>
            <a:br>
              <a:rPr lang="en-US" sz="2800" dirty="0" smtClean="0">
                <a:latin typeface="Comic Sans MS" pitchFamily="66" charset="0"/>
              </a:rPr>
            </a:br>
            <a:r>
              <a:rPr lang="en-US" sz="2800" dirty="0" smtClean="0">
                <a:latin typeface="Comic Sans MS" pitchFamily="66" charset="0"/>
              </a:rPr>
              <a:t/>
            </a:r>
            <a:br>
              <a:rPr lang="en-US" sz="2800" dirty="0" smtClean="0">
                <a:latin typeface="Comic Sans MS" pitchFamily="66" charset="0"/>
              </a:rPr>
            </a:br>
            <a:r>
              <a:rPr lang="en-US" sz="2800" dirty="0" smtClean="0">
                <a:latin typeface="Comic Sans MS" pitchFamily="66" charset="0"/>
              </a:rPr>
              <a:t>Rate yourself</a:t>
            </a:r>
            <a:br>
              <a:rPr lang="en-US" sz="2800" dirty="0" smtClean="0">
                <a:latin typeface="Comic Sans MS" pitchFamily="66" charset="0"/>
              </a:rPr>
            </a:br>
            <a:r>
              <a:rPr lang="en-US" sz="2800" dirty="0" smtClean="0">
                <a:latin typeface="Comic Sans MS" pitchFamily="66" charset="0"/>
              </a:rPr>
              <a:t>1-2-3-4</a:t>
            </a:r>
            <a:br>
              <a:rPr lang="en-US" sz="2800" dirty="0" smtClean="0">
                <a:latin typeface="Comic Sans MS" pitchFamily="66" charset="0"/>
              </a:rPr>
            </a:br>
            <a:r>
              <a:rPr lang="en-US" sz="2800" dirty="0" smtClean="0">
                <a:latin typeface="Comic Sans MS" pitchFamily="66" charset="0"/>
              </a:rPr>
              <a:t/>
            </a:r>
            <a:br>
              <a:rPr lang="en-US" sz="2800" dirty="0" smtClean="0">
                <a:latin typeface="Comic Sans MS" pitchFamily="66" charset="0"/>
              </a:rPr>
            </a:br>
            <a:r>
              <a:rPr lang="en-US" sz="2800" dirty="0" smtClean="0">
                <a:latin typeface="Comic Sans MS" pitchFamily="66" charset="0"/>
              </a:rPr>
              <a:t/>
            </a:r>
            <a:br>
              <a:rPr lang="en-US" sz="2800" dirty="0" smtClean="0">
                <a:latin typeface="Comic Sans MS" pitchFamily="66" charset="0"/>
              </a:rPr>
            </a:br>
            <a:r>
              <a:rPr lang="en-US" sz="2800" dirty="0" smtClean="0">
                <a:latin typeface="Comic Sans MS" pitchFamily="66" charset="0"/>
              </a:rPr>
              <a:t>How was your effort?</a:t>
            </a:r>
            <a:br>
              <a:rPr lang="en-US" sz="2800" dirty="0" smtClean="0">
                <a:latin typeface="Comic Sans MS" pitchFamily="66" charset="0"/>
              </a:rPr>
            </a:br>
            <a:r>
              <a:rPr lang="en-US" sz="2800" dirty="0" smtClean="0">
                <a:latin typeface="Comic Sans MS" pitchFamily="66" charset="0"/>
              </a:rPr>
              <a:t>1-2-3-4</a:t>
            </a:r>
            <a:r>
              <a:rPr lang="en-US" sz="2800" dirty="0" smtClean="0"/>
              <a:t/>
            </a:r>
            <a:br>
              <a:rPr lang="en-US" sz="2800" dirty="0" smtClean="0"/>
            </a:br>
            <a:endParaRPr lang="en-US" sz="2800" dirty="0"/>
          </a:p>
        </p:txBody>
      </p:sp>
      <p:sp>
        <p:nvSpPr>
          <p:cNvPr id="3" name="TextBox 2"/>
          <p:cNvSpPr txBox="1"/>
          <p:nvPr/>
        </p:nvSpPr>
        <p:spPr>
          <a:xfrm>
            <a:off x="228600" y="914400"/>
            <a:ext cx="457200" cy="369332"/>
          </a:xfrm>
          <a:prstGeom prst="rect">
            <a:avLst/>
          </a:prstGeom>
          <a:noFill/>
        </p:spPr>
        <p:txBody>
          <a:bodyPr wrap="square" rtlCol="0">
            <a:spAutoFit/>
          </a:bodyPr>
          <a:lstStyle/>
          <a:p>
            <a:r>
              <a:rPr lang="en-US" dirty="0" smtClean="0">
                <a:solidFill>
                  <a:srgbClr val="0070C0"/>
                </a:solidFill>
                <a:latin typeface="Comic Sans MS" pitchFamily="66" charset="0"/>
              </a:rPr>
              <a:t>G</a:t>
            </a:r>
            <a:endParaRPr lang="en-US" dirty="0">
              <a:solidFill>
                <a:srgbClr val="0070C0"/>
              </a:solidFill>
              <a:latin typeface="Comic Sans MS"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normAutofit/>
          </a:bodyPr>
          <a:lstStyle/>
          <a:p>
            <a:pPr algn="ctr"/>
            <a:r>
              <a:rPr lang="en-US" sz="2800" dirty="0" smtClean="0">
                <a:latin typeface="Comic Sans MS" pitchFamily="66" charset="0"/>
              </a:rPr>
              <a:t>Literature</a:t>
            </a:r>
            <a:br>
              <a:rPr lang="en-US" sz="2800" dirty="0" smtClean="0">
                <a:latin typeface="Comic Sans MS" pitchFamily="66" charset="0"/>
              </a:rPr>
            </a:br>
            <a:r>
              <a:rPr lang="en-US" sz="2800" dirty="0" smtClean="0">
                <a:latin typeface="Comic Sans MS" pitchFamily="66" charset="0"/>
              </a:rPr>
              <a:t>Day 2 </a:t>
            </a:r>
            <a:endParaRPr lang="en-US" sz="2800" dirty="0">
              <a:latin typeface="Comic Sans MS" pitchFamily="66" charset="0"/>
            </a:endParaRPr>
          </a:p>
        </p:txBody>
      </p:sp>
      <p:sp>
        <p:nvSpPr>
          <p:cNvPr id="3" name="Content Placeholder 2"/>
          <p:cNvSpPr>
            <a:spLocks noGrp="1"/>
          </p:cNvSpPr>
          <p:nvPr>
            <p:ph idx="1"/>
          </p:nvPr>
        </p:nvSpPr>
        <p:spPr>
          <a:xfrm>
            <a:off x="457200" y="1935480"/>
            <a:ext cx="8229600" cy="883920"/>
          </a:xfrm>
        </p:spPr>
        <p:txBody>
          <a:bodyPr>
            <a:noAutofit/>
          </a:bodyPr>
          <a:lstStyle/>
          <a:p>
            <a:pPr>
              <a:buNone/>
            </a:pPr>
            <a:r>
              <a:rPr lang="en-US" sz="2400" dirty="0" smtClean="0">
                <a:solidFill>
                  <a:srgbClr val="0070C0"/>
                </a:solidFill>
                <a:latin typeface="Comic Sans MS" pitchFamily="66" charset="0"/>
              </a:rPr>
              <a:t>G  </a:t>
            </a:r>
            <a:r>
              <a:rPr lang="en-US" sz="2400" dirty="0" smtClean="0">
                <a:latin typeface="Comic Sans MS" pitchFamily="66" charset="0"/>
              </a:rPr>
              <a:t>I will use information from the text to describe characters and their actions in the story. </a:t>
            </a:r>
          </a:p>
          <a:p>
            <a:pPr algn="ctr">
              <a:buNone/>
            </a:pPr>
            <a:r>
              <a:rPr lang="en-US" sz="2400" dirty="0" smtClean="0">
                <a:latin typeface="Comic Sans MS" pitchFamily="66" charset="0"/>
              </a:rPr>
              <a:t>Rate yourself</a:t>
            </a:r>
          </a:p>
          <a:p>
            <a:pPr algn="ctr">
              <a:buNone/>
            </a:pPr>
            <a:r>
              <a:rPr lang="en-US" sz="2400" dirty="0" smtClean="0">
                <a:latin typeface="Comic Sans MS" pitchFamily="66" charset="0"/>
              </a:rPr>
              <a:t>1 – 2 – 3 - 4</a:t>
            </a:r>
          </a:p>
        </p:txBody>
      </p:sp>
      <p:sp>
        <p:nvSpPr>
          <p:cNvPr id="4" name="TextBox 3"/>
          <p:cNvSpPr txBox="1"/>
          <p:nvPr/>
        </p:nvSpPr>
        <p:spPr>
          <a:xfrm>
            <a:off x="762000" y="4038600"/>
            <a:ext cx="7315200" cy="1323439"/>
          </a:xfrm>
          <a:prstGeom prst="rect">
            <a:avLst/>
          </a:prstGeom>
          <a:noFill/>
        </p:spPr>
        <p:txBody>
          <a:bodyPr wrap="square" rtlCol="0">
            <a:spAutoFit/>
          </a:bodyPr>
          <a:lstStyle/>
          <a:p>
            <a:endParaRPr lang="en-US" sz="2000" dirty="0" smtClean="0">
              <a:solidFill>
                <a:srgbClr val="0070C0"/>
              </a:solidFill>
              <a:latin typeface="Comic Sans MS" pitchFamily="66" charset="0"/>
            </a:endParaRPr>
          </a:p>
          <a:p>
            <a:r>
              <a:rPr lang="en-US" sz="2000" dirty="0" smtClean="0">
                <a:solidFill>
                  <a:srgbClr val="0070C0"/>
                </a:solidFill>
                <a:latin typeface="Comic Sans MS" pitchFamily="66" charset="0"/>
              </a:rPr>
              <a:t>A  </a:t>
            </a:r>
            <a:r>
              <a:rPr lang="en-US" sz="2000" dirty="0" smtClean="0">
                <a:latin typeface="Comic Sans MS" pitchFamily="66" charset="0"/>
              </a:rPr>
              <a:t>Think back to The Stories Julian Tells. We used character traits to describe Julian. Turn and tell a partner what some of those character traits were. </a:t>
            </a:r>
            <a:endParaRPr lang="en-US" sz="2000" dirty="0">
              <a:solidFill>
                <a:srgbClr val="0070C0"/>
              </a:solidFill>
              <a:latin typeface="Comic Sans MS" pitchFamily="6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0" y="762000"/>
            <a:ext cx="7162800" cy="224676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solidFill>
                  <a:srgbClr val="0070C0"/>
                </a:solidFill>
                <a:latin typeface="Comic Sans MS" pitchFamily="66" charset="0"/>
              </a:rPr>
              <a:t>N  </a:t>
            </a:r>
            <a:r>
              <a:rPr lang="en-US" sz="2800" dirty="0" smtClean="0">
                <a:latin typeface="Comic Sans MS" pitchFamily="66" charset="0"/>
              </a:rPr>
              <a:t>To better understand a character in a story, the reader must be “read between the lines”. This means the reader must see what a character says, thinks, or does and then draw conclusions. </a:t>
            </a:r>
          </a:p>
        </p:txBody>
      </p:sp>
      <p:pic>
        <p:nvPicPr>
          <p:cNvPr id="11266" name="Picture 2" descr="http://cache0.bdcdn.net/assets/images/book/medium/9780/3125/9780312535667.jpg"/>
          <p:cNvPicPr>
            <a:picLocks noChangeAspect="1" noChangeArrowheads="1"/>
          </p:cNvPicPr>
          <p:nvPr/>
        </p:nvPicPr>
        <p:blipFill>
          <a:blip r:embed="rId2" cstate="print"/>
          <a:srcRect/>
          <a:stretch>
            <a:fillRect/>
          </a:stretch>
        </p:blipFill>
        <p:spPr bwMode="auto">
          <a:xfrm>
            <a:off x="1219200" y="3200400"/>
            <a:ext cx="2755604" cy="2962276"/>
          </a:xfrm>
          <a:prstGeom prst="rect">
            <a:avLst/>
          </a:prstGeom>
          <a:noFill/>
        </p:spPr>
      </p:pic>
      <p:sp>
        <p:nvSpPr>
          <p:cNvPr id="7" name="TextBox 6"/>
          <p:cNvSpPr txBox="1"/>
          <p:nvPr/>
        </p:nvSpPr>
        <p:spPr>
          <a:xfrm>
            <a:off x="5410200" y="3810000"/>
            <a:ext cx="2514600" cy="193899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2400" dirty="0" smtClean="0">
                <a:latin typeface="Comic Sans MS" pitchFamily="66" charset="0"/>
              </a:rPr>
              <a:t>Some stories have many characters and some may only have a few. </a:t>
            </a:r>
            <a:endParaRPr lang="en-US" sz="2400" dirty="0">
              <a:latin typeface="Comic Sans MS"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43000"/>
            <a:ext cx="8305800" cy="5105400"/>
          </a:xfrm>
        </p:spPr>
        <p:txBody>
          <a:bodyPr/>
          <a:lstStyle/>
          <a:p>
            <a:r>
              <a:rPr lang="en-US" dirty="0" smtClean="0">
                <a:solidFill>
                  <a:srgbClr val="0070C0"/>
                </a:solidFill>
                <a:latin typeface="Comic Sans MS" pitchFamily="66" charset="0"/>
              </a:rPr>
              <a:t>A </a:t>
            </a:r>
            <a:r>
              <a:rPr lang="en-US" dirty="0" smtClean="0">
                <a:latin typeface="Comic Sans MS" pitchFamily="66" charset="0"/>
              </a:rPr>
              <a:t> </a:t>
            </a:r>
            <a:r>
              <a:rPr lang="en-US" sz="2400" dirty="0" smtClean="0">
                <a:latin typeface="Comic Sans MS" pitchFamily="66" charset="0"/>
              </a:rPr>
              <a:t>While I am reading the first part Amos &amp; Boris today, I want you to think about Amos. Use the character sketch sheet to record some things you learn about Amos. We can add to the character sketch tomorrow.  </a:t>
            </a:r>
            <a:endParaRPr lang="en-US" sz="2400" dirty="0" smtClean="0">
              <a:solidFill>
                <a:srgbClr val="0070C0"/>
              </a:solidFill>
              <a:latin typeface="Comic Sans MS" pitchFamily="66" charset="0"/>
            </a:endParaRPr>
          </a:p>
          <a:p>
            <a:endParaRPr lang="en-US" dirty="0"/>
          </a:p>
        </p:txBody>
      </p:sp>
      <p:pic>
        <p:nvPicPr>
          <p:cNvPr id="4" name="Picture 2" descr="http://t2.gstatic.com/images?q=tbn:ANd9GcQxlrrKuAYW4FAmfxqaMwy4af5FWqKWOnxDY5qSZBIfCbkarxztnlskSE5v"/>
          <p:cNvPicPr>
            <a:picLocks noChangeAspect="1" noChangeArrowheads="1"/>
          </p:cNvPicPr>
          <p:nvPr/>
        </p:nvPicPr>
        <p:blipFill>
          <a:blip r:embed="rId2" cstate="print"/>
          <a:srcRect/>
          <a:stretch>
            <a:fillRect/>
          </a:stretch>
        </p:blipFill>
        <p:spPr bwMode="auto">
          <a:xfrm>
            <a:off x="2667000" y="3733800"/>
            <a:ext cx="2743200" cy="211097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57200" y="914400"/>
          <a:ext cx="7924800" cy="5105399"/>
        </p:xfrm>
        <a:graphic>
          <a:graphicData uri="http://schemas.openxmlformats.org/drawingml/2006/table">
            <a:tbl>
              <a:tblPr/>
              <a:tblGrid>
                <a:gridCol w="2641600"/>
                <a:gridCol w="2641600"/>
                <a:gridCol w="2641600"/>
              </a:tblGrid>
              <a:tr h="1733909">
                <a:tc>
                  <a:txBody>
                    <a:bodyPr/>
                    <a:lstStyle/>
                    <a:p>
                      <a:pPr marL="0" marR="0" algn="ctr">
                        <a:spcBef>
                          <a:spcPts val="0"/>
                        </a:spcBef>
                        <a:spcAft>
                          <a:spcPts val="0"/>
                        </a:spcAft>
                      </a:pPr>
                      <a:endParaRPr lang="en-US" sz="1400">
                        <a:latin typeface="Comic Sans MS"/>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193040" algn="l"/>
                        </a:tabLst>
                      </a:pPr>
                      <a:r>
                        <a:rPr lang="en-US" sz="1400">
                          <a:latin typeface="Comic Sans MS"/>
                          <a:ea typeface="Calibri"/>
                          <a:cs typeface="Times New Roman"/>
                        </a:rPr>
                        <a:t>	</a:t>
                      </a:r>
                      <a:r>
                        <a:rPr lang="en-US" sz="1200">
                          <a:latin typeface="Comic Sans MS"/>
                          <a:ea typeface="Calibri"/>
                          <a:cs typeface="Times New Roman"/>
                        </a:rPr>
                        <a:t>Details from the text</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latin typeface="Comic Sans MS"/>
                          <a:ea typeface="Calibri"/>
                          <a:cs typeface="Times New Roman"/>
                        </a:rPr>
                        <a:t>What this shows the reader</a:t>
                      </a:r>
                      <a:endParaRPr lang="en-US" sz="1100">
                        <a:latin typeface="Calibri"/>
                        <a:ea typeface="Calibri"/>
                        <a:cs typeface="Times New Roman"/>
                      </a:endParaRPr>
                    </a:p>
                    <a:p>
                      <a:pPr marL="0" marR="0" algn="ctr">
                        <a:spcBef>
                          <a:spcPts val="0"/>
                        </a:spcBef>
                        <a:spcAft>
                          <a:spcPts val="0"/>
                        </a:spcAft>
                      </a:pPr>
                      <a:r>
                        <a:rPr lang="en-US" sz="1200">
                          <a:latin typeface="Comic Sans MS"/>
                          <a:ea typeface="Calibri"/>
                          <a:cs typeface="Times New Roman"/>
                        </a:rPr>
                        <a:t>(character traits shown)</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4298">
                <a:tc>
                  <a:txBody>
                    <a:bodyPr/>
                    <a:lstStyle/>
                    <a:p>
                      <a:pPr marL="0" marR="0" algn="ctr">
                        <a:spcBef>
                          <a:spcPts val="0"/>
                        </a:spcBef>
                        <a:spcAft>
                          <a:spcPts val="0"/>
                        </a:spcAft>
                      </a:pPr>
                      <a:r>
                        <a:rPr lang="en-US" sz="1400">
                          <a:latin typeface="Comic Sans MS"/>
                          <a:ea typeface="Calibri"/>
                          <a:cs typeface="Times New Roman"/>
                        </a:rPr>
                        <a:t>What he/she says</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a:latin typeface="Comic Sans MS"/>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a:latin typeface="Comic Sans MS"/>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4298">
                <a:tc>
                  <a:txBody>
                    <a:bodyPr/>
                    <a:lstStyle/>
                    <a:p>
                      <a:pPr marL="0" marR="0" algn="ctr">
                        <a:spcBef>
                          <a:spcPts val="0"/>
                        </a:spcBef>
                        <a:spcAft>
                          <a:spcPts val="0"/>
                        </a:spcAft>
                      </a:pPr>
                      <a:r>
                        <a:rPr lang="en-US" sz="1400">
                          <a:latin typeface="Comic Sans MS"/>
                          <a:ea typeface="Calibri"/>
                          <a:cs typeface="Times New Roman"/>
                        </a:rPr>
                        <a:t>What he/she thinks</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a:latin typeface="Comic Sans MS"/>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a:latin typeface="Comic Sans MS"/>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4298">
                <a:tc>
                  <a:txBody>
                    <a:bodyPr/>
                    <a:lstStyle/>
                    <a:p>
                      <a:pPr marL="0" marR="0" algn="ctr">
                        <a:spcBef>
                          <a:spcPts val="0"/>
                        </a:spcBef>
                        <a:spcAft>
                          <a:spcPts val="0"/>
                        </a:spcAft>
                      </a:pPr>
                      <a:r>
                        <a:rPr lang="en-US" sz="1400">
                          <a:latin typeface="Comic Sans MS"/>
                          <a:ea typeface="Calibri"/>
                          <a:cs typeface="Times New Roman"/>
                        </a:rPr>
                        <a:t>What he/she does</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a:latin typeface="Comic Sans MS"/>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a:latin typeface="Comic Sans MS"/>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4298">
                <a:tc>
                  <a:txBody>
                    <a:bodyPr/>
                    <a:lstStyle/>
                    <a:p>
                      <a:pPr marL="0" marR="0" algn="ctr">
                        <a:spcBef>
                          <a:spcPts val="0"/>
                        </a:spcBef>
                        <a:spcAft>
                          <a:spcPts val="0"/>
                        </a:spcAft>
                      </a:pPr>
                      <a:r>
                        <a:rPr lang="en-US" sz="1400">
                          <a:latin typeface="Comic Sans MS"/>
                          <a:ea typeface="Calibri"/>
                          <a:cs typeface="Times New Roman"/>
                        </a:rPr>
                        <a:t>What others think</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a:latin typeface="Comic Sans MS"/>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a:latin typeface="Comic Sans MS"/>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4298">
                <a:tc>
                  <a:txBody>
                    <a:bodyPr/>
                    <a:lstStyle/>
                    <a:p>
                      <a:pPr marL="0" marR="0" algn="ctr">
                        <a:spcBef>
                          <a:spcPts val="0"/>
                        </a:spcBef>
                        <a:spcAft>
                          <a:spcPts val="0"/>
                        </a:spcAft>
                      </a:pPr>
                      <a:r>
                        <a:rPr lang="en-US" sz="1400">
                          <a:latin typeface="Comic Sans MS"/>
                          <a:ea typeface="Calibri"/>
                          <a:cs typeface="Times New Roman"/>
                        </a:rPr>
                        <a:t>Physical Appearance</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a:latin typeface="Comic Sans MS"/>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dirty="0">
                        <a:latin typeface="Comic Sans MS"/>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458200" cy="2667000"/>
          </a:xfrm>
        </p:spPr>
        <p:txBody>
          <a:bodyPr anchor="t" anchorCtr="0">
            <a:normAutofit/>
          </a:bodyPr>
          <a:lstStyle/>
          <a:p>
            <a:r>
              <a:rPr lang="en-US" sz="2400" dirty="0" smtClean="0">
                <a:solidFill>
                  <a:srgbClr val="0070C0"/>
                </a:solidFill>
                <a:latin typeface="Comic Sans MS" pitchFamily="66" charset="0"/>
              </a:rPr>
              <a:t>G </a:t>
            </a:r>
            <a:r>
              <a:rPr lang="en-US" sz="2400" dirty="0" smtClean="0">
                <a:solidFill>
                  <a:schemeClr val="tx1"/>
                </a:solidFill>
                <a:latin typeface="Comic Sans MS" pitchFamily="66" charset="0"/>
              </a:rPr>
              <a:t> </a:t>
            </a:r>
            <a:endParaRPr lang="en-US" sz="2400" dirty="0">
              <a:solidFill>
                <a:srgbClr val="0070C0"/>
              </a:solidFill>
              <a:latin typeface="Comic Sans MS" pitchFamily="66" charset="0"/>
            </a:endParaRPr>
          </a:p>
        </p:txBody>
      </p:sp>
      <p:sp>
        <p:nvSpPr>
          <p:cNvPr id="4" name="Rectangle 3"/>
          <p:cNvSpPr/>
          <p:nvPr/>
        </p:nvSpPr>
        <p:spPr>
          <a:xfrm>
            <a:off x="1219200" y="533400"/>
            <a:ext cx="5867400" cy="1938992"/>
          </a:xfrm>
          <a:prstGeom prst="rect">
            <a:avLst/>
          </a:prstGeom>
        </p:spPr>
        <p:txBody>
          <a:bodyPr wrap="square">
            <a:spAutoFit/>
          </a:bodyPr>
          <a:lstStyle/>
          <a:p>
            <a:pPr>
              <a:buNone/>
            </a:pPr>
            <a:r>
              <a:rPr lang="en-US" sz="2400" dirty="0" smtClean="0">
                <a:latin typeface="Comic Sans MS" pitchFamily="66" charset="0"/>
              </a:rPr>
              <a:t>I will use information from the text to describe characters and their actions in the story. </a:t>
            </a:r>
          </a:p>
          <a:p>
            <a:pPr algn="ctr">
              <a:buNone/>
            </a:pPr>
            <a:r>
              <a:rPr lang="en-US" sz="2400" dirty="0" smtClean="0">
                <a:latin typeface="Comic Sans MS" pitchFamily="66" charset="0"/>
              </a:rPr>
              <a:t>Rate yourself</a:t>
            </a:r>
          </a:p>
          <a:p>
            <a:pPr algn="ctr">
              <a:buNone/>
            </a:pPr>
            <a:r>
              <a:rPr lang="en-US" sz="2400" dirty="0" smtClean="0">
                <a:latin typeface="Comic Sans MS" pitchFamily="66" charset="0"/>
              </a:rPr>
              <a:t>1 – 2 – 3 - 4</a:t>
            </a:r>
          </a:p>
        </p:txBody>
      </p:sp>
      <p:sp>
        <p:nvSpPr>
          <p:cNvPr id="5" name="TextBox 4"/>
          <p:cNvSpPr txBox="1"/>
          <p:nvPr/>
        </p:nvSpPr>
        <p:spPr>
          <a:xfrm>
            <a:off x="1371600" y="2971800"/>
            <a:ext cx="5715000" cy="830997"/>
          </a:xfrm>
          <a:prstGeom prst="rect">
            <a:avLst/>
          </a:prstGeom>
          <a:noFill/>
        </p:spPr>
        <p:txBody>
          <a:bodyPr wrap="square" rtlCol="0">
            <a:spAutoFit/>
          </a:bodyPr>
          <a:lstStyle/>
          <a:p>
            <a:pPr algn="ctr"/>
            <a:r>
              <a:rPr lang="en-US" sz="2400" dirty="0" smtClean="0">
                <a:latin typeface="Comic Sans MS" pitchFamily="66" charset="0"/>
              </a:rPr>
              <a:t>Rate your effort today</a:t>
            </a:r>
          </a:p>
          <a:p>
            <a:pPr algn="ctr"/>
            <a:r>
              <a:rPr lang="en-US" sz="2400" dirty="0" smtClean="0">
                <a:latin typeface="Comic Sans MS" pitchFamily="66" charset="0"/>
              </a:rPr>
              <a:t>1-2-3-4</a:t>
            </a:r>
            <a:endParaRPr lang="en-US" sz="2400" dirty="0">
              <a:latin typeface="Comic Sans MS" pitchFamily="6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ttp://t2.gstatic.com/images?q=tbn:ANd9GcQxlrrKuAYW4FAmfxqaMwy4af5FWqKWOnxDY5qSZBIfCbkarxztnlskSE5v"/>
          <p:cNvPicPr>
            <a:picLocks noChangeAspect="1" noChangeArrowheads="1"/>
          </p:cNvPicPr>
          <p:nvPr/>
        </p:nvPicPr>
        <p:blipFill>
          <a:blip r:embed="rId2" cstate="print"/>
          <a:srcRect/>
          <a:stretch>
            <a:fillRect/>
          </a:stretch>
        </p:blipFill>
        <p:spPr bwMode="auto">
          <a:xfrm>
            <a:off x="2590800" y="1447800"/>
            <a:ext cx="3762810" cy="2895600"/>
          </a:xfrm>
          <a:prstGeom prst="rect">
            <a:avLst/>
          </a:prstGeom>
          <a:noFill/>
        </p:spPr>
      </p:pic>
      <p:sp>
        <p:nvSpPr>
          <p:cNvPr id="5" name="TextBox 4"/>
          <p:cNvSpPr txBox="1"/>
          <p:nvPr/>
        </p:nvSpPr>
        <p:spPr>
          <a:xfrm>
            <a:off x="1143000" y="228600"/>
            <a:ext cx="6324600" cy="369332"/>
          </a:xfrm>
          <a:prstGeom prst="rect">
            <a:avLst/>
          </a:prstGeom>
          <a:noFill/>
        </p:spPr>
        <p:txBody>
          <a:bodyPr wrap="square" rtlCol="0">
            <a:spAutoFit/>
          </a:bodyPr>
          <a:lstStyle/>
          <a:p>
            <a:pPr algn="ctr"/>
            <a:r>
              <a:rPr lang="en-US" b="1" dirty="0" smtClean="0">
                <a:latin typeface="Comic Sans MS" pitchFamily="66" charset="0"/>
              </a:rPr>
              <a:t>Text Talk</a:t>
            </a:r>
            <a:endParaRPr lang="en-US" b="1" dirty="0">
              <a:latin typeface="Comic Sans MS" pitchFamily="66" charset="0"/>
            </a:endParaRPr>
          </a:p>
        </p:txBody>
      </p:sp>
      <p:sp>
        <p:nvSpPr>
          <p:cNvPr id="6" name="TextBox 5"/>
          <p:cNvSpPr txBox="1"/>
          <p:nvPr/>
        </p:nvSpPr>
        <p:spPr>
          <a:xfrm>
            <a:off x="1981200" y="4572000"/>
            <a:ext cx="5105400" cy="1754326"/>
          </a:xfrm>
          <a:prstGeom prst="rect">
            <a:avLst/>
          </a:prstGeom>
          <a:noFill/>
        </p:spPr>
        <p:txBody>
          <a:bodyPr wrap="square" rtlCol="0">
            <a:spAutoFit/>
          </a:bodyPr>
          <a:lstStyle/>
          <a:p>
            <a:pPr algn="ctr"/>
            <a:r>
              <a:rPr lang="en-US" sz="5400" b="1" dirty="0" smtClean="0">
                <a:latin typeface="Comic Sans MS" pitchFamily="66" charset="0"/>
              </a:rPr>
              <a:t>miserable</a:t>
            </a:r>
          </a:p>
          <a:p>
            <a:pPr algn="ctr"/>
            <a:r>
              <a:rPr lang="en-US" sz="5400" b="1" dirty="0" smtClean="0">
                <a:latin typeface="Comic Sans MS" pitchFamily="66" charset="0"/>
              </a:rPr>
              <a:t>evaded</a:t>
            </a:r>
            <a:endParaRPr lang="en-US" sz="5400" b="1" dirty="0">
              <a:latin typeface="Comic Sans MS" pitchFamily="66"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normAutofit/>
          </a:bodyPr>
          <a:lstStyle/>
          <a:p>
            <a:pPr algn="ctr"/>
            <a:r>
              <a:rPr lang="en-US" sz="2400" dirty="0" smtClean="0">
                <a:latin typeface="Comic Sans MS" pitchFamily="66" charset="0"/>
              </a:rPr>
              <a:t>Literature </a:t>
            </a:r>
            <a:br>
              <a:rPr lang="en-US" sz="2400" dirty="0" smtClean="0">
                <a:latin typeface="Comic Sans MS" pitchFamily="66" charset="0"/>
              </a:rPr>
            </a:br>
            <a:r>
              <a:rPr lang="en-US" sz="2400" dirty="0" smtClean="0">
                <a:latin typeface="Comic Sans MS" pitchFamily="66" charset="0"/>
              </a:rPr>
              <a:t>Day 3</a:t>
            </a:r>
            <a:endParaRPr lang="en-US" sz="2400" dirty="0">
              <a:latin typeface="Comic Sans MS" pitchFamily="66" charset="0"/>
            </a:endParaRPr>
          </a:p>
        </p:txBody>
      </p:sp>
      <p:sp>
        <p:nvSpPr>
          <p:cNvPr id="3" name="Content Placeholder 2"/>
          <p:cNvSpPr>
            <a:spLocks noGrp="1"/>
          </p:cNvSpPr>
          <p:nvPr>
            <p:ph idx="1"/>
          </p:nvPr>
        </p:nvSpPr>
        <p:spPr/>
        <p:txBody>
          <a:bodyPr/>
          <a:lstStyle/>
          <a:p>
            <a:pPr>
              <a:buNone/>
            </a:pPr>
            <a:r>
              <a:rPr lang="en-US" sz="2800" dirty="0" smtClean="0">
                <a:solidFill>
                  <a:srgbClr val="0070C0"/>
                </a:solidFill>
                <a:latin typeface="Comic Sans MS" pitchFamily="66" charset="0"/>
              </a:rPr>
              <a:t>G  </a:t>
            </a:r>
            <a:r>
              <a:rPr lang="en-US" sz="2800" dirty="0" smtClean="0">
                <a:latin typeface="Comic Sans MS" pitchFamily="66" charset="0"/>
              </a:rPr>
              <a:t>I will use information from the text to describe characters and their actions in the story. </a:t>
            </a:r>
          </a:p>
          <a:p>
            <a:pPr algn="ctr">
              <a:buNone/>
            </a:pPr>
            <a:r>
              <a:rPr lang="en-US" sz="2800" dirty="0" smtClean="0">
                <a:latin typeface="Comic Sans MS" pitchFamily="66" charset="0"/>
              </a:rPr>
              <a:t>Rate yourself</a:t>
            </a:r>
          </a:p>
          <a:p>
            <a:pPr algn="ctr">
              <a:buNone/>
            </a:pPr>
            <a:r>
              <a:rPr lang="en-US" sz="2800" dirty="0" smtClean="0">
                <a:latin typeface="Comic Sans MS" pitchFamily="66" charset="0"/>
              </a:rPr>
              <a:t>1 – 2 – 3 - 4</a:t>
            </a:r>
          </a:p>
          <a:p>
            <a:r>
              <a:rPr lang="en-US" dirty="0" smtClean="0">
                <a:solidFill>
                  <a:srgbClr val="0070C0"/>
                </a:solidFill>
                <a:latin typeface="Comic Sans MS" pitchFamily="66" charset="0"/>
              </a:rPr>
              <a:t>A </a:t>
            </a:r>
            <a:r>
              <a:rPr lang="en-US" sz="2400" dirty="0" smtClean="0">
                <a:latin typeface="Comic Sans MS" pitchFamily="66" charset="0"/>
              </a:rPr>
              <a:t>Turn and tell your partner why it is important to understand the characters and their actions in a story.</a:t>
            </a:r>
            <a:endParaRPr lang="en-US" sz="2400" dirty="0">
              <a:solidFill>
                <a:srgbClr val="0070C0"/>
              </a:solidFill>
              <a:latin typeface="Comic Sans MS" pitchFamily="66"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460</TotalTime>
  <Words>854</Words>
  <Application>Microsoft Office PowerPoint</Application>
  <PresentationFormat>On-screen Show (4:3)</PresentationFormat>
  <Paragraphs>94</Paragraphs>
  <Slides>21</Slides>
  <Notes>2</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Inspired  by the Sea Day 1</vt:lpstr>
      <vt:lpstr>Essential Question Why does the sea inspire writers?</vt:lpstr>
      <vt:lpstr>Literature Day 2 </vt:lpstr>
      <vt:lpstr>Slide 4</vt:lpstr>
      <vt:lpstr>Slide 5</vt:lpstr>
      <vt:lpstr>Slide 6</vt:lpstr>
      <vt:lpstr>G  </vt:lpstr>
      <vt:lpstr>Slide 8</vt:lpstr>
      <vt:lpstr>Literature  Day 3</vt:lpstr>
      <vt:lpstr>N  Characters are important in stories. They keep the action moving and they keep the reader interested.   Most stories have two kinds of characters: major and minor  Major Characters   - Characters in the story most often.   - They are very important to the plot.   - Their names are often in the title.  Minor Characters - They are not as important to the plot. -They don’t appear in the story as much. -You don’t learn as much about a minor character as you do a major character.        </vt:lpstr>
      <vt:lpstr>Slide 11</vt:lpstr>
      <vt:lpstr>G  </vt:lpstr>
      <vt:lpstr>Text Talk</vt:lpstr>
      <vt:lpstr>Informational Text  Day 4 G  I will determine the main idea of a text and tell how key details support the main idea.   Rate yourself 1-2-3-4  </vt:lpstr>
      <vt:lpstr>N The main idea is what the author wants you to remember most.  Look at our example. </vt:lpstr>
      <vt:lpstr>A   Let’s practice finding the main idea in a paragraph. </vt:lpstr>
      <vt:lpstr>G  </vt:lpstr>
      <vt:lpstr>Informational Text Day 5 </vt:lpstr>
      <vt:lpstr>N The main idea is what the author says about the subject of the paragraph. It is the point the author wants you to understand.   </vt:lpstr>
      <vt:lpstr>A  Today I am going to read The Cod’s Tale. This is an informational book about cod fish.   Each page of the book has a heading with a main idea and details.  Read pages 1-11 aloud.   </vt:lpstr>
      <vt:lpstr>I will determine the main idea of a text and tell how key details support the main idea.   Rate yourself 1-2-3-4   How was your effort? 1-2-3-4 </vt:lpstr>
    </vt:vector>
  </TitlesOfParts>
  <Company>RPS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dc:creator>
  <cp:lastModifiedBy>st</cp:lastModifiedBy>
  <cp:revision>43</cp:revision>
  <dcterms:created xsi:type="dcterms:W3CDTF">2012-09-26T15:27:06Z</dcterms:created>
  <dcterms:modified xsi:type="dcterms:W3CDTF">2012-09-28T21:37:35Z</dcterms:modified>
</cp:coreProperties>
</file>